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9.xml" ContentType="application/vnd.openxmlformats-officedocument.presentationml.notesSlide+xml"/>
  <Override PartName="/ppt/notesSlides/notesSlide6.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27"/>
  </p:notesMasterIdLst>
  <p:handoutMasterIdLst>
    <p:handoutMasterId r:id="rId28"/>
  </p:handoutMasterIdLst>
  <p:sldIdLst>
    <p:sldId id="256" r:id="rId2"/>
    <p:sldId id="274" r:id="rId3"/>
    <p:sldId id="323" r:id="rId4"/>
    <p:sldId id="275" r:id="rId5"/>
    <p:sldId id="341" r:id="rId6"/>
    <p:sldId id="276" r:id="rId7"/>
    <p:sldId id="324" r:id="rId8"/>
    <p:sldId id="342" r:id="rId9"/>
    <p:sldId id="281" r:id="rId10"/>
    <p:sldId id="334" r:id="rId11"/>
    <p:sldId id="360" r:id="rId12"/>
    <p:sldId id="361" r:id="rId13"/>
    <p:sldId id="362" r:id="rId14"/>
    <p:sldId id="347" r:id="rId15"/>
    <p:sldId id="348" r:id="rId16"/>
    <p:sldId id="357" r:id="rId17"/>
    <p:sldId id="358" r:id="rId18"/>
    <p:sldId id="359" r:id="rId19"/>
    <p:sldId id="355" r:id="rId20"/>
    <p:sldId id="356" r:id="rId21"/>
    <p:sldId id="350" r:id="rId22"/>
    <p:sldId id="351" r:id="rId23"/>
    <p:sldId id="363" r:id="rId24"/>
    <p:sldId id="337" r:id="rId25"/>
    <p:sldId id="305" r:id="rId26"/>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E0C1"/>
    <a:srgbClr val="FF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6" autoAdjust="0"/>
    <p:restoredTop sz="90855" autoAdjust="0"/>
  </p:normalViewPr>
  <p:slideViewPr>
    <p:cSldViewPr>
      <p:cViewPr varScale="1">
        <p:scale>
          <a:sx n="78" d="100"/>
          <a:sy n="78" d="100"/>
        </p:scale>
        <p:origin x="-912" y="-84"/>
      </p:cViewPr>
      <p:guideLst>
        <p:guide orient="horz" pos="2160"/>
        <p:guide pos="2880"/>
      </p:guideLst>
    </p:cSldViewPr>
  </p:slideViewPr>
  <p:outlineViewPr>
    <p:cViewPr>
      <p:scale>
        <a:sx n="33" d="100"/>
        <a:sy n="33" d="100"/>
      </p:scale>
      <p:origin x="0" y="3437"/>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BE0CC0-BFEB-4DA4-BE82-E8F07D170FF6}" type="doc">
      <dgm:prSet loTypeId="urn:microsoft.com/office/officeart/2005/8/layout/vList2" loCatId="list" qsTypeId="urn:microsoft.com/office/officeart/2005/8/quickstyle/3d2" qsCatId="3D" csTypeId="urn:microsoft.com/office/officeart/2005/8/colors/colorful1" csCatId="colorful" phldr="1"/>
      <dgm:spPr/>
      <dgm:t>
        <a:bodyPr/>
        <a:lstStyle/>
        <a:p>
          <a:endParaRPr lang="en-US"/>
        </a:p>
      </dgm:t>
    </dgm:pt>
    <dgm:pt modelId="{F2D25171-E983-4371-A8BD-E1289D6497EE}">
      <dgm:prSet phldrT="[Text]"/>
      <dgm:spPr/>
      <dgm:t>
        <a:bodyPr/>
        <a:lstStyle/>
        <a:p>
          <a:r>
            <a:rPr lang="en-US" dirty="0" smtClean="0"/>
            <a:t>Abandoned Mine Drainage</a:t>
          </a:r>
          <a:endParaRPr lang="en-US" dirty="0"/>
        </a:p>
      </dgm:t>
    </dgm:pt>
    <dgm:pt modelId="{DBF67F93-8E82-4633-9324-172E46F3A634}" type="parTrans" cxnId="{F9EC4B15-A026-4049-B9BC-E7F9B3160FA3}">
      <dgm:prSet/>
      <dgm:spPr/>
      <dgm:t>
        <a:bodyPr/>
        <a:lstStyle/>
        <a:p>
          <a:endParaRPr lang="en-US"/>
        </a:p>
      </dgm:t>
    </dgm:pt>
    <dgm:pt modelId="{5C32D032-FE5B-47DF-ADE1-1165CF509E68}" type="sibTrans" cxnId="{F9EC4B15-A026-4049-B9BC-E7F9B3160FA3}">
      <dgm:prSet/>
      <dgm:spPr/>
      <dgm:t>
        <a:bodyPr/>
        <a:lstStyle/>
        <a:p>
          <a:endParaRPr lang="en-US"/>
        </a:p>
      </dgm:t>
    </dgm:pt>
    <dgm:pt modelId="{FBA684B9-B372-4FEC-A5F3-AECA30A03E5C}">
      <dgm:prSet phldrT="[Text]"/>
      <dgm:spPr/>
      <dgm:t>
        <a:bodyPr/>
        <a:lstStyle/>
        <a:p>
          <a:r>
            <a:rPr lang="en-US" dirty="0" smtClean="0"/>
            <a:t>Agriculture</a:t>
          </a:r>
          <a:endParaRPr lang="en-US" dirty="0"/>
        </a:p>
      </dgm:t>
    </dgm:pt>
    <dgm:pt modelId="{02B13ED4-061C-4B9E-873C-F23F0A1D0233}" type="parTrans" cxnId="{D006A5A5-73D6-4B5F-B7A2-47C4F23FFF60}">
      <dgm:prSet/>
      <dgm:spPr/>
      <dgm:t>
        <a:bodyPr/>
        <a:lstStyle/>
        <a:p>
          <a:endParaRPr lang="en-US"/>
        </a:p>
      </dgm:t>
    </dgm:pt>
    <dgm:pt modelId="{344C1985-16F3-4B3E-8CE1-134AFC8AAEE9}" type="sibTrans" cxnId="{D006A5A5-73D6-4B5F-B7A2-47C4F23FFF60}">
      <dgm:prSet/>
      <dgm:spPr/>
      <dgm:t>
        <a:bodyPr/>
        <a:lstStyle/>
        <a:p>
          <a:endParaRPr lang="en-US"/>
        </a:p>
      </dgm:t>
    </dgm:pt>
    <dgm:pt modelId="{C7530B67-C572-4C9B-8041-337AB2CAE515}">
      <dgm:prSet/>
      <dgm:spPr/>
      <dgm:t>
        <a:bodyPr/>
        <a:lstStyle/>
        <a:p>
          <a:r>
            <a:rPr lang="en-US" dirty="0" smtClean="0"/>
            <a:t>Land Protection</a:t>
          </a:r>
        </a:p>
      </dgm:t>
    </dgm:pt>
    <dgm:pt modelId="{EBB42D08-36AC-4DB7-A16D-4D5D5C3CCBF6}" type="parTrans" cxnId="{61FDF59A-0746-4A74-BA72-80A8E47BB744}">
      <dgm:prSet/>
      <dgm:spPr/>
      <dgm:t>
        <a:bodyPr/>
        <a:lstStyle/>
        <a:p>
          <a:endParaRPr lang="en-US"/>
        </a:p>
      </dgm:t>
    </dgm:pt>
    <dgm:pt modelId="{8303D253-33D4-4855-8201-27C8B940F7CE}" type="sibTrans" cxnId="{61FDF59A-0746-4A74-BA72-80A8E47BB744}">
      <dgm:prSet/>
      <dgm:spPr/>
      <dgm:t>
        <a:bodyPr/>
        <a:lstStyle/>
        <a:p>
          <a:endParaRPr lang="en-US"/>
        </a:p>
      </dgm:t>
    </dgm:pt>
    <dgm:pt modelId="{D6102A5D-7AEE-4A43-AFFA-ECEE727672CF}">
      <dgm:prSet/>
      <dgm:spPr/>
      <dgm:t>
        <a:bodyPr/>
        <a:lstStyle/>
        <a:p>
          <a:r>
            <a:rPr lang="en-US" dirty="0" smtClean="0"/>
            <a:t>Pathogens/Compliance</a:t>
          </a:r>
        </a:p>
      </dgm:t>
    </dgm:pt>
    <dgm:pt modelId="{A56D1925-7EB9-470F-9C9C-F4C560D4F26C}" type="parTrans" cxnId="{72B86B5B-B728-45F2-8FED-6CB90CD04105}">
      <dgm:prSet/>
      <dgm:spPr/>
      <dgm:t>
        <a:bodyPr/>
        <a:lstStyle/>
        <a:p>
          <a:endParaRPr lang="en-US"/>
        </a:p>
      </dgm:t>
    </dgm:pt>
    <dgm:pt modelId="{140F7D7F-9A15-4D7A-9148-4BAA8A7A33AD}" type="sibTrans" cxnId="{72B86B5B-B728-45F2-8FED-6CB90CD04105}">
      <dgm:prSet/>
      <dgm:spPr/>
      <dgm:t>
        <a:bodyPr/>
        <a:lstStyle/>
        <a:p>
          <a:endParaRPr lang="en-US"/>
        </a:p>
      </dgm:t>
    </dgm:pt>
    <dgm:pt modelId="{701FFCEA-C61C-4DDF-BA5D-50091432D86F}">
      <dgm:prSet/>
      <dgm:spPr/>
      <dgm:t>
        <a:bodyPr/>
        <a:lstStyle/>
        <a:p>
          <a:r>
            <a:rPr lang="en-US" dirty="0" smtClean="0"/>
            <a:t>Stormwater</a:t>
          </a:r>
        </a:p>
      </dgm:t>
    </dgm:pt>
    <dgm:pt modelId="{C7F323D4-6EF3-49BA-A9B6-D9C7D3DEF88A}" type="parTrans" cxnId="{D0385B45-DAB5-42C5-BFA4-FA0ADBFD7295}">
      <dgm:prSet/>
      <dgm:spPr/>
      <dgm:t>
        <a:bodyPr/>
        <a:lstStyle/>
        <a:p>
          <a:endParaRPr lang="en-US"/>
        </a:p>
      </dgm:t>
    </dgm:pt>
    <dgm:pt modelId="{4BB781AC-2A0C-480A-9CA1-92AC0B989DCB}" type="sibTrans" cxnId="{D0385B45-DAB5-42C5-BFA4-FA0ADBFD7295}">
      <dgm:prSet/>
      <dgm:spPr/>
      <dgm:t>
        <a:bodyPr/>
        <a:lstStyle/>
        <a:p>
          <a:endParaRPr lang="en-US"/>
        </a:p>
      </dgm:t>
    </dgm:pt>
    <dgm:pt modelId="{C5622791-43FC-45C7-A669-95DB2FEA2305}">
      <dgm:prSet/>
      <dgm:spPr/>
      <dgm:t>
        <a:bodyPr/>
        <a:lstStyle/>
        <a:p>
          <a:r>
            <a:rPr lang="en-US" dirty="0" smtClean="0"/>
            <a:t>Education &amp; Outreach</a:t>
          </a:r>
        </a:p>
      </dgm:t>
    </dgm:pt>
    <dgm:pt modelId="{8E285F48-7EC9-4E94-926B-33BFA0858376}" type="parTrans" cxnId="{96480F9D-AAD7-45A8-B529-5137DCFBE794}">
      <dgm:prSet/>
      <dgm:spPr/>
      <dgm:t>
        <a:bodyPr/>
        <a:lstStyle/>
        <a:p>
          <a:endParaRPr lang="en-US"/>
        </a:p>
      </dgm:t>
    </dgm:pt>
    <dgm:pt modelId="{4DAA7536-5E98-4B77-AB23-3AEA17BCAA63}" type="sibTrans" cxnId="{96480F9D-AAD7-45A8-B529-5137DCFBE794}">
      <dgm:prSet/>
      <dgm:spPr/>
      <dgm:t>
        <a:bodyPr/>
        <a:lstStyle/>
        <a:p>
          <a:endParaRPr lang="en-US"/>
        </a:p>
      </dgm:t>
    </dgm:pt>
    <dgm:pt modelId="{C0CB89CD-5700-4929-8081-E002197EED75}" type="pres">
      <dgm:prSet presAssocID="{7EBE0CC0-BFEB-4DA4-BE82-E8F07D170FF6}" presName="linear" presStyleCnt="0">
        <dgm:presLayoutVars>
          <dgm:animLvl val="lvl"/>
          <dgm:resizeHandles val="exact"/>
        </dgm:presLayoutVars>
      </dgm:prSet>
      <dgm:spPr/>
      <dgm:t>
        <a:bodyPr/>
        <a:lstStyle/>
        <a:p>
          <a:endParaRPr lang="en-US"/>
        </a:p>
      </dgm:t>
    </dgm:pt>
    <dgm:pt modelId="{25EB25AD-0DEC-4ED9-BE09-C6B72F82796B}" type="pres">
      <dgm:prSet presAssocID="{F2D25171-E983-4371-A8BD-E1289D6497EE}" presName="parentText" presStyleLbl="node1" presStyleIdx="0" presStyleCnt="6">
        <dgm:presLayoutVars>
          <dgm:chMax val="0"/>
          <dgm:bulletEnabled val="1"/>
        </dgm:presLayoutVars>
      </dgm:prSet>
      <dgm:spPr/>
      <dgm:t>
        <a:bodyPr/>
        <a:lstStyle/>
        <a:p>
          <a:endParaRPr lang="en-US"/>
        </a:p>
      </dgm:t>
    </dgm:pt>
    <dgm:pt modelId="{B74AC12F-EF64-40DD-B860-3B504D18694F}" type="pres">
      <dgm:prSet presAssocID="{5C32D032-FE5B-47DF-ADE1-1165CF509E68}" presName="spacer" presStyleCnt="0"/>
      <dgm:spPr/>
      <dgm:t>
        <a:bodyPr/>
        <a:lstStyle/>
        <a:p>
          <a:endParaRPr lang="en-US"/>
        </a:p>
      </dgm:t>
    </dgm:pt>
    <dgm:pt modelId="{73198DE5-C98D-4699-9540-5243F7211BE4}" type="pres">
      <dgm:prSet presAssocID="{FBA684B9-B372-4FEC-A5F3-AECA30A03E5C}" presName="parentText" presStyleLbl="node1" presStyleIdx="1" presStyleCnt="6">
        <dgm:presLayoutVars>
          <dgm:chMax val="0"/>
          <dgm:bulletEnabled val="1"/>
        </dgm:presLayoutVars>
      </dgm:prSet>
      <dgm:spPr/>
      <dgm:t>
        <a:bodyPr/>
        <a:lstStyle/>
        <a:p>
          <a:endParaRPr lang="en-US"/>
        </a:p>
      </dgm:t>
    </dgm:pt>
    <dgm:pt modelId="{428D3729-F2AE-41BF-9E18-5F7E8A4BF249}" type="pres">
      <dgm:prSet presAssocID="{344C1985-16F3-4B3E-8CE1-134AFC8AAEE9}" presName="spacer" presStyleCnt="0"/>
      <dgm:spPr/>
      <dgm:t>
        <a:bodyPr/>
        <a:lstStyle/>
        <a:p>
          <a:endParaRPr lang="en-US"/>
        </a:p>
      </dgm:t>
    </dgm:pt>
    <dgm:pt modelId="{8A724026-C607-41C8-85A4-3E24AFC073C2}" type="pres">
      <dgm:prSet presAssocID="{C7530B67-C572-4C9B-8041-337AB2CAE515}" presName="parentText" presStyleLbl="node1" presStyleIdx="2" presStyleCnt="6">
        <dgm:presLayoutVars>
          <dgm:chMax val="0"/>
          <dgm:bulletEnabled val="1"/>
        </dgm:presLayoutVars>
      </dgm:prSet>
      <dgm:spPr/>
      <dgm:t>
        <a:bodyPr/>
        <a:lstStyle/>
        <a:p>
          <a:endParaRPr lang="en-US"/>
        </a:p>
      </dgm:t>
    </dgm:pt>
    <dgm:pt modelId="{51BA9406-1DA2-4CC8-9443-63EAB68E4034}" type="pres">
      <dgm:prSet presAssocID="{8303D253-33D4-4855-8201-27C8B940F7CE}" presName="spacer" presStyleCnt="0"/>
      <dgm:spPr/>
      <dgm:t>
        <a:bodyPr/>
        <a:lstStyle/>
        <a:p>
          <a:endParaRPr lang="en-US"/>
        </a:p>
      </dgm:t>
    </dgm:pt>
    <dgm:pt modelId="{647ABD03-DCBC-483E-91E5-3CC322213EBB}" type="pres">
      <dgm:prSet presAssocID="{D6102A5D-7AEE-4A43-AFFA-ECEE727672CF}" presName="parentText" presStyleLbl="node1" presStyleIdx="3" presStyleCnt="6">
        <dgm:presLayoutVars>
          <dgm:chMax val="0"/>
          <dgm:bulletEnabled val="1"/>
        </dgm:presLayoutVars>
      </dgm:prSet>
      <dgm:spPr/>
      <dgm:t>
        <a:bodyPr/>
        <a:lstStyle/>
        <a:p>
          <a:endParaRPr lang="en-US"/>
        </a:p>
      </dgm:t>
    </dgm:pt>
    <dgm:pt modelId="{29C10383-A861-4DF3-A838-2A6C50A22573}" type="pres">
      <dgm:prSet presAssocID="{140F7D7F-9A15-4D7A-9148-4BAA8A7A33AD}" presName="spacer" presStyleCnt="0"/>
      <dgm:spPr/>
      <dgm:t>
        <a:bodyPr/>
        <a:lstStyle/>
        <a:p>
          <a:endParaRPr lang="en-US"/>
        </a:p>
      </dgm:t>
    </dgm:pt>
    <dgm:pt modelId="{6A141A46-6741-4637-ACA2-91B02E32422E}" type="pres">
      <dgm:prSet presAssocID="{701FFCEA-C61C-4DDF-BA5D-50091432D86F}" presName="parentText" presStyleLbl="node1" presStyleIdx="4" presStyleCnt="6">
        <dgm:presLayoutVars>
          <dgm:chMax val="0"/>
          <dgm:bulletEnabled val="1"/>
        </dgm:presLayoutVars>
      </dgm:prSet>
      <dgm:spPr/>
      <dgm:t>
        <a:bodyPr/>
        <a:lstStyle/>
        <a:p>
          <a:endParaRPr lang="en-US"/>
        </a:p>
      </dgm:t>
    </dgm:pt>
    <dgm:pt modelId="{81F77790-CF55-4A10-B5F7-D98E1041FD6F}" type="pres">
      <dgm:prSet presAssocID="{4BB781AC-2A0C-480A-9CA1-92AC0B989DCB}" presName="spacer" presStyleCnt="0"/>
      <dgm:spPr/>
      <dgm:t>
        <a:bodyPr/>
        <a:lstStyle/>
        <a:p>
          <a:endParaRPr lang="en-US"/>
        </a:p>
      </dgm:t>
    </dgm:pt>
    <dgm:pt modelId="{B3D513F1-C486-47A1-8DCE-2EB2E66BF18B}" type="pres">
      <dgm:prSet presAssocID="{C5622791-43FC-45C7-A669-95DB2FEA2305}" presName="parentText" presStyleLbl="node1" presStyleIdx="5" presStyleCnt="6">
        <dgm:presLayoutVars>
          <dgm:chMax val="0"/>
          <dgm:bulletEnabled val="1"/>
        </dgm:presLayoutVars>
      </dgm:prSet>
      <dgm:spPr/>
      <dgm:t>
        <a:bodyPr/>
        <a:lstStyle/>
        <a:p>
          <a:endParaRPr lang="en-US"/>
        </a:p>
      </dgm:t>
    </dgm:pt>
  </dgm:ptLst>
  <dgm:cxnLst>
    <dgm:cxn modelId="{D006A5A5-73D6-4B5F-B7A2-47C4F23FFF60}" srcId="{7EBE0CC0-BFEB-4DA4-BE82-E8F07D170FF6}" destId="{FBA684B9-B372-4FEC-A5F3-AECA30A03E5C}" srcOrd="1" destOrd="0" parTransId="{02B13ED4-061C-4B9E-873C-F23F0A1D0233}" sibTransId="{344C1985-16F3-4B3E-8CE1-134AFC8AAEE9}"/>
    <dgm:cxn modelId="{0F9DE7A5-B7C1-453B-9ECF-9D53C3B58DCF}" type="presOf" srcId="{7EBE0CC0-BFEB-4DA4-BE82-E8F07D170FF6}" destId="{C0CB89CD-5700-4929-8081-E002197EED75}" srcOrd="0" destOrd="0" presId="urn:microsoft.com/office/officeart/2005/8/layout/vList2"/>
    <dgm:cxn modelId="{E449A8AB-8F49-48B6-A8F7-F1D2BD544CDE}" type="presOf" srcId="{C7530B67-C572-4C9B-8041-337AB2CAE515}" destId="{8A724026-C607-41C8-85A4-3E24AFC073C2}" srcOrd="0" destOrd="0" presId="urn:microsoft.com/office/officeart/2005/8/layout/vList2"/>
    <dgm:cxn modelId="{247CF40A-05D6-4C24-94B6-32B35ABE7EF5}" type="presOf" srcId="{C5622791-43FC-45C7-A669-95DB2FEA2305}" destId="{B3D513F1-C486-47A1-8DCE-2EB2E66BF18B}" srcOrd="0" destOrd="0" presId="urn:microsoft.com/office/officeart/2005/8/layout/vList2"/>
    <dgm:cxn modelId="{B4940522-4433-4922-9724-0CF3148B7F45}" type="presOf" srcId="{D6102A5D-7AEE-4A43-AFFA-ECEE727672CF}" destId="{647ABD03-DCBC-483E-91E5-3CC322213EBB}" srcOrd="0" destOrd="0" presId="urn:microsoft.com/office/officeart/2005/8/layout/vList2"/>
    <dgm:cxn modelId="{C36375B1-56BF-4E7F-B9CE-9A3E287AFB1F}" type="presOf" srcId="{F2D25171-E983-4371-A8BD-E1289D6497EE}" destId="{25EB25AD-0DEC-4ED9-BE09-C6B72F82796B}" srcOrd="0" destOrd="0" presId="urn:microsoft.com/office/officeart/2005/8/layout/vList2"/>
    <dgm:cxn modelId="{61FDF59A-0746-4A74-BA72-80A8E47BB744}" srcId="{7EBE0CC0-BFEB-4DA4-BE82-E8F07D170FF6}" destId="{C7530B67-C572-4C9B-8041-337AB2CAE515}" srcOrd="2" destOrd="0" parTransId="{EBB42D08-36AC-4DB7-A16D-4D5D5C3CCBF6}" sibTransId="{8303D253-33D4-4855-8201-27C8B940F7CE}"/>
    <dgm:cxn modelId="{F9EC4B15-A026-4049-B9BC-E7F9B3160FA3}" srcId="{7EBE0CC0-BFEB-4DA4-BE82-E8F07D170FF6}" destId="{F2D25171-E983-4371-A8BD-E1289D6497EE}" srcOrd="0" destOrd="0" parTransId="{DBF67F93-8E82-4633-9324-172E46F3A634}" sibTransId="{5C32D032-FE5B-47DF-ADE1-1165CF509E68}"/>
    <dgm:cxn modelId="{72B86B5B-B728-45F2-8FED-6CB90CD04105}" srcId="{7EBE0CC0-BFEB-4DA4-BE82-E8F07D170FF6}" destId="{D6102A5D-7AEE-4A43-AFFA-ECEE727672CF}" srcOrd="3" destOrd="0" parTransId="{A56D1925-7EB9-470F-9C9C-F4C560D4F26C}" sibTransId="{140F7D7F-9A15-4D7A-9148-4BAA8A7A33AD}"/>
    <dgm:cxn modelId="{96480F9D-AAD7-45A8-B529-5137DCFBE794}" srcId="{7EBE0CC0-BFEB-4DA4-BE82-E8F07D170FF6}" destId="{C5622791-43FC-45C7-A669-95DB2FEA2305}" srcOrd="5" destOrd="0" parTransId="{8E285F48-7EC9-4E94-926B-33BFA0858376}" sibTransId="{4DAA7536-5E98-4B77-AB23-3AEA17BCAA63}"/>
    <dgm:cxn modelId="{D0385B45-DAB5-42C5-BFA4-FA0ADBFD7295}" srcId="{7EBE0CC0-BFEB-4DA4-BE82-E8F07D170FF6}" destId="{701FFCEA-C61C-4DDF-BA5D-50091432D86F}" srcOrd="4" destOrd="0" parTransId="{C7F323D4-6EF3-49BA-A9B6-D9C7D3DEF88A}" sibTransId="{4BB781AC-2A0C-480A-9CA1-92AC0B989DCB}"/>
    <dgm:cxn modelId="{9A79F400-01E5-4D58-BFE0-656C6D0E22DC}" type="presOf" srcId="{701FFCEA-C61C-4DDF-BA5D-50091432D86F}" destId="{6A141A46-6741-4637-ACA2-91B02E32422E}" srcOrd="0" destOrd="0" presId="urn:microsoft.com/office/officeart/2005/8/layout/vList2"/>
    <dgm:cxn modelId="{51F00A39-9D83-4094-BE66-6607EE544E00}" type="presOf" srcId="{FBA684B9-B372-4FEC-A5F3-AECA30A03E5C}" destId="{73198DE5-C98D-4699-9540-5243F7211BE4}" srcOrd="0" destOrd="0" presId="urn:microsoft.com/office/officeart/2005/8/layout/vList2"/>
    <dgm:cxn modelId="{441DF7C6-9B06-4223-8457-DA61F8B860BF}" type="presParOf" srcId="{C0CB89CD-5700-4929-8081-E002197EED75}" destId="{25EB25AD-0DEC-4ED9-BE09-C6B72F82796B}" srcOrd="0" destOrd="0" presId="urn:microsoft.com/office/officeart/2005/8/layout/vList2"/>
    <dgm:cxn modelId="{90FACEAB-D0A9-4B87-924E-5169C3A90A13}" type="presParOf" srcId="{C0CB89CD-5700-4929-8081-E002197EED75}" destId="{B74AC12F-EF64-40DD-B860-3B504D18694F}" srcOrd="1" destOrd="0" presId="urn:microsoft.com/office/officeart/2005/8/layout/vList2"/>
    <dgm:cxn modelId="{A32F9987-AAEB-409C-81E7-211207AF9B92}" type="presParOf" srcId="{C0CB89CD-5700-4929-8081-E002197EED75}" destId="{73198DE5-C98D-4699-9540-5243F7211BE4}" srcOrd="2" destOrd="0" presId="urn:microsoft.com/office/officeart/2005/8/layout/vList2"/>
    <dgm:cxn modelId="{3DFECF25-7D2E-4720-94F3-0272409FD9DD}" type="presParOf" srcId="{C0CB89CD-5700-4929-8081-E002197EED75}" destId="{428D3729-F2AE-41BF-9E18-5F7E8A4BF249}" srcOrd="3" destOrd="0" presId="urn:microsoft.com/office/officeart/2005/8/layout/vList2"/>
    <dgm:cxn modelId="{53399D39-D03C-414B-A90C-8B0EA1754744}" type="presParOf" srcId="{C0CB89CD-5700-4929-8081-E002197EED75}" destId="{8A724026-C607-41C8-85A4-3E24AFC073C2}" srcOrd="4" destOrd="0" presId="urn:microsoft.com/office/officeart/2005/8/layout/vList2"/>
    <dgm:cxn modelId="{AFB2B00E-0E56-4706-A317-9F0602CC3448}" type="presParOf" srcId="{C0CB89CD-5700-4929-8081-E002197EED75}" destId="{51BA9406-1DA2-4CC8-9443-63EAB68E4034}" srcOrd="5" destOrd="0" presId="urn:microsoft.com/office/officeart/2005/8/layout/vList2"/>
    <dgm:cxn modelId="{7266DDA2-55DF-438A-BAD7-ECB6FAD93695}" type="presParOf" srcId="{C0CB89CD-5700-4929-8081-E002197EED75}" destId="{647ABD03-DCBC-483E-91E5-3CC322213EBB}" srcOrd="6" destOrd="0" presId="urn:microsoft.com/office/officeart/2005/8/layout/vList2"/>
    <dgm:cxn modelId="{1D70457B-0F5C-40B3-8924-8D72C167C490}" type="presParOf" srcId="{C0CB89CD-5700-4929-8081-E002197EED75}" destId="{29C10383-A861-4DF3-A838-2A6C50A22573}" srcOrd="7" destOrd="0" presId="urn:microsoft.com/office/officeart/2005/8/layout/vList2"/>
    <dgm:cxn modelId="{3C0B1F89-C073-480C-841E-F552FAA5ACE7}" type="presParOf" srcId="{C0CB89CD-5700-4929-8081-E002197EED75}" destId="{6A141A46-6741-4637-ACA2-91B02E32422E}" srcOrd="8" destOrd="0" presId="urn:microsoft.com/office/officeart/2005/8/layout/vList2"/>
    <dgm:cxn modelId="{1C729CB3-2703-4FE1-A055-90B2926BC424}" type="presParOf" srcId="{C0CB89CD-5700-4929-8081-E002197EED75}" destId="{81F77790-CF55-4A10-B5F7-D98E1041FD6F}" srcOrd="9" destOrd="0" presId="urn:microsoft.com/office/officeart/2005/8/layout/vList2"/>
    <dgm:cxn modelId="{01A664F5-B395-4E44-ABEF-7B1C656584EB}" type="presParOf" srcId="{C0CB89CD-5700-4929-8081-E002197EED75}" destId="{B3D513F1-C486-47A1-8DCE-2EB2E66BF18B}" srcOrd="1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9863" y="0"/>
            <a:ext cx="3044825" cy="465138"/>
          </a:xfrm>
          <a:prstGeom prst="rect">
            <a:avLst/>
          </a:prstGeom>
        </p:spPr>
        <p:txBody>
          <a:bodyPr vert="horz" lIns="91440" tIns="45720" rIns="91440" bIns="45720" rtlCol="0"/>
          <a:lstStyle>
            <a:lvl1pPr algn="r">
              <a:defRPr sz="1200"/>
            </a:lvl1pPr>
          </a:lstStyle>
          <a:p>
            <a:fld id="{EA544249-B9AF-4EDB-9C61-9B2923FBC7C6}" type="datetimeFigureOut">
              <a:rPr lang="en-US" smtClean="0"/>
              <a:pPr/>
              <a:t>10/21/2013</a:t>
            </a:fld>
            <a:endParaRPr lang="en-US" dirty="0"/>
          </a:p>
        </p:txBody>
      </p:sp>
      <p:sp>
        <p:nvSpPr>
          <p:cNvPr id="4" name="Footer Placeholder 3"/>
          <p:cNvSpPr>
            <a:spLocks noGrp="1"/>
          </p:cNvSpPr>
          <p:nvPr>
            <p:ph type="ftr" sz="quarter" idx="2"/>
          </p:nvPr>
        </p:nvSpPr>
        <p:spPr>
          <a:xfrm>
            <a:off x="0" y="8845550"/>
            <a:ext cx="304482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9863" y="8845550"/>
            <a:ext cx="3044825" cy="465138"/>
          </a:xfrm>
          <a:prstGeom prst="rect">
            <a:avLst/>
          </a:prstGeom>
        </p:spPr>
        <p:txBody>
          <a:bodyPr vert="horz" lIns="91440" tIns="45720" rIns="91440" bIns="45720" rtlCol="0" anchor="b"/>
          <a:lstStyle>
            <a:lvl1pPr algn="r">
              <a:defRPr sz="1200"/>
            </a:lvl1pPr>
          </a:lstStyle>
          <a:p>
            <a:fld id="{7A6E43C2-F6AE-4D68-85F5-C440640F32BD}"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dirty="0"/>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A1AE4BEC-82F0-45E2-924D-02CABA871AF5}" type="datetimeFigureOut">
              <a:rPr lang="en-US" smtClean="0"/>
              <a:pPr/>
              <a:t>10/21/2013</a:t>
            </a:fld>
            <a:endParaRPr lang="en-US" dirty="0"/>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endParaRPr lang="en-US" dirty="0"/>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E50E344D-9D7A-4514-9D22-325C664C69D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5B943A6E-38AD-4D3C-BBCB-6FE944602347}" type="slidenum">
              <a:rPr lang="en-US" smtClean="0"/>
              <a:pPr>
                <a:defRPr/>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p:txBody>
          <a:bodyPr/>
          <a:lstStyle/>
          <a:p>
            <a:pPr>
              <a:spcBef>
                <a:spcPct val="0"/>
              </a:spcBef>
            </a:pPr>
            <a:endParaRPr lang="en-US" dirty="0" smtClean="0"/>
          </a:p>
        </p:txBody>
      </p:sp>
      <p:sp>
        <p:nvSpPr>
          <p:cNvPr id="18435" name="Slide Number Placeholder 3"/>
          <p:cNvSpPr>
            <a:spLocks noGrp="1"/>
          </p:cNvSpPr>
          <p:nvPr>
            <p:ph type="sldNum" sz="quarter" idx="5"/>
          </p:nvPr>
        </p:nvSpPr>
        <p:spPr>
          <a:noFill/>
        </p:spPr>
        <p:txBody>
          <a:bodyPr/>
          <a:lstStyle/>
          <a:p>
            <a:fld id="{90C0FD98-B2AC-4B5E-A043-BB4F967F8E5E}" type="slidenum">
              <a:rPr lang="en-US"/>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Schuylkill River watershed includes</a:t>
            </a:r>
          </a:p>
          <a:p>
            <a:pPr eaLnBrk="1" hangingPunct="1">
              <a:spcBef>
                <a:spcPct val="0"/>
              </a:spcBef>
            </a:pPr>
            <a:r>
              <a:rPr lang="en-US" dirty="0" smtClean="0"/>
              <a:t>2,770 miles of streams and creeks</a:t>
            </a:r>
          </a:p>
          <a:p>
            <a:pPr eaLnBrk="1" hangingPunct="1">
              <a:spcBef>
                <a:spcPct val="0"/>
              </a:spcBef>
            </a:pPr>
            <a:endParaRPr lang="en-US" dirty="0" smtClean="0"/>
          </a:p>
          <a:p>
            <a:pPr eaLnBrk="1" hangingPunct="1">
              <a:spcBef>
                <a:spcPct val="0"/>
              </a:spcBef>
            </a:pPr>
            <a:r>
              <a:rPr lang="en-US" dirty="0" smtClean="0"/>
              <a:t>35% of the assessed streams in the watershed have been designated as</a:t>
            </a:r>
          </a:p>
          <a:p>
            <a:pPr eaLnBrk="1" hangingPunct="1">
              <a:spcBef>
                <a:spcPct val="0"/>
              </a:spcBef>
            </a:pPr>
            <a:r>
              <a:rPr lang="en-US" dirty="0" smtClean="0"/>
              <a:t>impaired. </a:t>
            </a:r>
          </a:p>
          <a:p>
            <a:pPr eaLnBrk="1" hangingPunct="1">
              <a:spcBef>
                <a:spcPct val="0"/>
              </a:spcBef>
            </a:pPr>
            <a:endParaRPr lang="en-US" dirty="0"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1F445F-41AF-4683-8312-87EF000027C6}" type="slidenum">
              <a:rPr lang="en-US" smtClean="0"/>
              <a:pPr fontAlgn="base">
                <a:spcBef>
                  <a:spcPct val="0"/>
                </a:spcBef>
                <a:spcAft>
                  <a:spcPct val="0"/>
                </a:spcAft>
                <a:defRPr/>
              </a:pPr>
              <a:t>4</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1,000 community water systems</a:t>
            </a:r>
          </a:p>
          <a:p>
            <a:r>
              <a:rPr lang="en-US" dirty="0" smtClean="0"/>
              <a:t>13,600 square miles</a:t>
            </a:r>
          </a:p>
          <a:p>
            <a:r>
              <a:rPr lang="en-US" dirty="0" smtClean="0"/>
              <a:t>42 counties, 838 municipalities, 4 states</a:t>
            </a:r>
          </a:p>
          <a:p>
            <a:r>
              <a:rPr lang="en-US" dirty="0" smtClean="0"/>
              <a:t>60 % forested, 24% agricultural, 9% urban and residential, and 7% surface water bodies</a:t>
            </a:r>
          </a:p>
          <a:p>
            <a:r>
              <a:rPr lang="en-US" dirty="0" smtClean="0"/>
              <a:t>Population 7.5 Million</a:t>
            </a:r>
          </a:p>
          <a:p>
            <a:r>
              <a:rPr lang="en-US" dirty="0" smtClean="0"/>
              <a:t>Drinking Water 15 Million People (5% of US Population)</a:t>
            </a:r>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27A93398-948F-4259-A968-7632F835C056}"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Nearly 85 percent of the watershed remains in agriculture and forest. Such uses are beneficial to the watershed, provided that good management practices, such as soil erosion and pesticide control, are also applied. By allowing rain and snow to seep into the soil, forests and well-managed agricultural lands help to replenish ground and surface waters, and sustain the health of the entire watershed ecosystem.</a:t>
            </a:r>
          </a:p>
        </p:txBody>
      </p:sp>
      <p:sp>
        <p:nvSpPr>
          <p:cNvPr id="4" name="Slide Number Placeholder 3"/>
          <p:cNvSpPr>
            <a:spLocks noGrp="1"/>
          </p:cNvSpPr>
          <p:nvPr>
            <p:ph type="sldNum" sz="quarter" idx="5"/>
          </p:nvPr>
        </p:nvSpPr>
        <p:spPr/>
        <p:txBody>
          <a:bodyPr/>
          <a:lstStyle/>
          <a:p>
            <a:pPr>
              <a:defRPr/>
            </a:pPr>
            <a:fld id="{7F094C73-A24B-4C5C-B9FC-985988779D26}"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- 6 issue-specific workgroups continue to identify threats to the watershed and implement priority projects to solve them</a:t>
            </a:r>
          </a:p>
          <a:p>
            <a:pPr>
              <a:buFontTx/>
              <a:buChar char="-"/>
            </a:pPr>
            <a:r>
              <a:rPr lang="en-US" dirty="0" smtClean="0"/>
              <a:t>Strategic approach to dealing with such a large amount of problems</a:t>
            </a:r>
          </a:p>
          <a:p>
            <a:pPr>
              <a:buFontTx/>
              <a:buChar char="-"/>
            </a:pPr>
            <a:r>
              <a:rPr lang="en-US" dirty="0" smtClean="0"/>
              <a:t>(Identify problems, set priorities, implement projects)</a:t>
            </a:r>
          </a:p>
        </p:txBody>
      </p:sp>
      <p:sp>
        <p:nvSpPr>
          <p:cNvPr id="4" name="Slide Number Placeholder 3"/>
          <p:cNvSpPr>
            <a:spLocks noGrp="1"/>
          </p:cNvSpPr>
          <p:nvPr>
            <p:ph type="sldNum" sz="quarter" idx="5"/>
          </p:nvPr>
        </p:nvSpPr>
        <p:spPr/>
        <p:txBody>
          <a:bodyPr/>
          <a:lstStyle/>
          <a:p>
            <a:pPr>
              <a:defRPr/>
            </a:pPr>
            <a:fld id="{1DA97B7C-76C7-444B-984B-C67FA1CBB0B3}" type="slidenum">
              <a:rPr lang="en-US" smtClean="0"/>
              <a:pPr>
                <a:defRPr/>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1D63B689-992B-4E58-B399-CBC56403F6DD}" type="slidenum">
              <a:rPr lang="en-US" smtClean="0"/>
              <a:pPr/>
              <a:t>11</a:t>
            </a:fld>
            <a:endParaRPr lang="en-US" dirty="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32DD12E8-8AD9-450F-B696-4216D295C4E3}" type="slidenum">
              <a:rPr lang="en-US" smtClean="0"/>
              <a:pPr/>
              <a:t>12</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9FDAE6D1-F40D-4D0D-B9BD-F23AE29BF127}" type="slidenum">
              <a:rPr lang="en-US" smtClean="0"/>
              <a:pPr/>
              <a:t>13</a:t>
            </a:fld>
            <a:endParaRPr lang="en-US" dirty="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40C47C-C2D9-460E-BDC9-1467FE2E9AEB}" type="datetimeFigureOut">
              <a:rPr lang="en-US" smtClean="0"/>
              <a:pPr/>
              <a:t>10/21/2013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6EC134-65DF-4B3C-9BC4-04DE19BAAA3F}" type="slidenum">
              <a:rPr lang="en-US" smtClean="0"/>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47C-C2D9-460E-BDC9-1467FE2E9AEB}" type="datetimeFigureOut">
              <a:rPr lang="en-US" smtClean="0"/>
              <a:pPr/>
              <a:t>10/21/2013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6EC134-65DF-4B3C-9BC4-04DE19BAAA3F}" type="slidenum">
              <a:rPr lang="en-US" smtClean="0"/>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47C-C2D9-460E-BDC9-1467FE2E9AEB}" type="datetimeFigureOut">
              <a:rPr lang="en-US" smtClean="0"/>
              <a:pPr/>
              <a:t>10/21/2013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6EC134-65DF-4B3C-9BC4-04DE19BAAA3F}" type="slidenum">
              <a:rPr lang="en-US" smtClean="0"/>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274638"/>
            <a:ext cx="8610600" cy="5821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47C-C2D9-460E-BDC9-1467FE2E9AEB}" type="datetimeFigureOut">
              <a:rPr lang="en-US" smtClean="0"/>
              <a:pPr/>
              <a:t>10/21/2013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6EC134-65DF-4B3C-9BC4-04DE19BAAA3F}" type="slidenum">
              <a:rPr lang="en-US" smtClean="0"/>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40C47C-C2D9-460E-BDC9-1467FE2E9AEB}" type="datetimeFigureOut">
              <a:rPr lang="en-US" smtClean="0"/>
              <a:pPr/>
              <a:t>10/21/2013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6EC134-65DF-4B3C-9BC4-04DE19BAAA3F}" type="slidenum">
              <a:rPr lang="en-US" smtClean="0"/>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40C47C-C2D9-460E-BDC9-1467FE2E9AEB}" type="datetimeFigureOut">
              <a:rPr lang="en-US" smtClean="0"/>
              <a:pPr/>
              <a:t>10/21/2013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6EC134-65DF-4B3C-9BC4-04DE19BAAA3F}" type="slidenum">
              <a:rPr lang="en-US" smtClean="0"/>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40C47C-C2D9-460E-BDC9-1467FE2E9AEB}" type="datetimeFigureOut">
              <a:rPr lang="en-US" smtClean="0"/>
              <a:pPr/>
              <a:t>10/21/2013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6EC134-65DF-4B3C-9BC4-04DE19BAAA3F}" type="slidenum">
              <a:rPr lang="en-US" smtClean="0"/>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40C47C-C2D9-460E-BDC9-1467FE2E9AEB}" type="datetimeFigureOut">
              <a:rPr lang="en-US" smtClean="0"/>
              <a:pPr/>
              <a:t>10/21/2013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6EC134-65DF-4B3C-9BC4-04DE19BAAA3F}" type="slidenum">
              <a:rPr lang="en-US" smtClean="0"/>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40C47C-C2D9-460E-BDC9-1467FE2E9AEB}" type="datetimeFigureOut">
              <a:rPr lang="en-US" smtClean="0"/>
              <a:pPr/>
              <a:t>10/21/2013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6EC134-65DF-4B3C-9BC4-04DE19BAAA3F}" type="slidenum">
              <a:rPr lang="en-US" smtClean="0"/>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0C47C-C2D9-460E-BDC9-1467FE2E9AEB}" type="datetimeFigureOut">
              <a:rPr lang="en-US" smtClean="0"/>
              <a:pPr/>
              <a:t>10/21/2013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6EC134-65DF-4B3C-9BC4-04DE19BAAA3F}" type="slidenum">
              <a:rPr lang="en-US" smtClean="0"/>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0C47C-C2D9-460E-BDC9-1467FE2E9AEB}" type="datetimeFigureOut">
              <a:rPr lang="en-US" smtClean="0"/>
              <a:pPr/>
              <a:t>10/21/2013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6EC134-65DF-4B3C-9BC4-04DE19BAAA3F}" type="slidenum">
              <a:rPr lang="en-US" smtClean="0"/>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40C47C-C2D9-460E-BDC9-1467FE2E9AEB}" type="datetimeFigureOut">
              <a:rPr lang="en-US" smtClean="0"/>
              <a:pPr/>
              <a:t>10/21/2013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6EC134-65DF-4B3C-9BC4-04DE19BAAA3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www.epa.gov/" TargetMode="External"/><Relationship Id="rId10" Type="http://schemas.openxmlformats.org/officeDocument/2006/relationships/image" Target="../media/image20.jpeg"/><Relationship Id="rId4" Type="http://schemas.openxmlformats.org/officeDocument/2006/relationships/image" Target="../media/image16.jpeg"/><Relationship Id="rId9" Type="http://schemas.openxmlformats.org/officeDocument/2006/relationships/hyperlink" Target="http://www.depweb.state.pa.u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file:///\\pdeserver\tdavidock$\SAN\Presentations\pdeserver\tdavidock$\SAN\Presentations\pdeserver\tdavidock$\SAN\Presentations\pdeserver\tdavidock$\SAN\Presentations\Schuylkill%20Watershed%20Init%20Projects.xls"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mailto:tdavidock@DelawareEstuary.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d bridge.jpg"/>
          <p:cNvPicPr>
            <a:picLocks noChangeAspect="1"/>
          </p:cNvPicPr>
          <p:nvPr/>
        </p:nvPicPr>
        <p:blipFill>
          <a:blip r:embed="rId2" cstate="screen"/>
          <a:srcRect/>
          <a:stretch>
            <a:fillRect/>
          </a:stretch>
        </p:blipFill>
        <p:spPr>
          <a:xfrm>
            <a:off x="457200" y="342900"/>
            <a:ext cx="8229600" cy="6172200"/>
          </a:xfrm>
          <a:prstGeom prst="roundRect">
            <a:avLst/>
          </a:prstGeom>
        </p:spPr>
      </p:pic>
      <p:sp>
        <p:nvSpPr>
          <p:cNvPr id="9" name="Rectangle 8"/>
          <p:cNvSpPr/>
          <p:nvPr/>
        </p:nvSpPr>
        <p:spPr>
          <a:xfrm>
            <a:off x="0" y="838199"/>
            <a:ext cx="9144000" cy="10668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24765" y="1433648"/>
            <a:ext cx="6400800" cy="685800"/>
          </a:xfrm>
        </p:spPr>
        <p:txBody>
          <a:bodyPr>
            <a:normAutofit/>
          </a:bodyPr>
          <a:lstStyle/>
          <a:p>
            <a:r>
              <a:rPr lang="en-US" sz="2400" dirty="0" smtClean="0">
                <a:solidFill>
                  <a:schemeClr val="bg1"/>
                </a:solidFill>
              </a:rPr>
              <a:t>A Decade of Watershed Partnership</a:t>
            </a:r>
            <a:endParaRPr lang="en-US" sz="2400" dirty="0">
              <a:solidFill>
                <a:schemeClr val="bg1"/>
              </a:solidFill>
            </a:endParaRPr>
          </a:p>
        </p:txBody>
      </p:sp>
      <p:sp>
        <p:nvSpPr>
          <p:cNvPr id="2" name="Title 1"/>
          <p:cNvSpPr>
            <a:spLocks noGrp="1"/>
          </p:cNvSpPr>
          <p:nvPr>
            <p:ph type="ctrTitle"/>
          </p:nvPr>
        </p:nvSpPr>
        <p:spPr>
          <a:xfrm>
            <a:off x="1272365" y="747849"/>
            <a:ext cx="6629400" cy="914400"/>
          </a:xfrm>
        </p:spPr>
        <p:txBody>
          <a:bodyPr/>
          <a:lstStyle/>
          <a:p>
            <a:r>
              <a:rPr lang="en-US" dirty="0" smtClean="0">
                <a:solidFill>
                  <a:schemeClr val="bg1"/>
                </a:solidFill>
              </a:rPr>
              <a:t>Schuylkill Action Network</a:t>
            </a:r>
            <a:endParaRPr lang="en-US" dirty="0">
              <a:solidFill>
                <a:schemeClr val="bg1"/>
              </a:solidFill>
            </a:endParaRPr>
          </a:p>
        </p:txBody>
      </p:sp>
      <p:cxnSp>
        <p:nvCxnSpPr>
          <p:cNvPr id="12" name="Straight Connector 11"/>
          <p:cNvCxnSpPr/>
          <p:nvPr/>
        </p:nvCxnSpPr>
        <p:spPr>
          <a:xfrm>
            <a:off x="1949450" y="1504950"/>
            <a:ext cx="5392472" cy="1588"/>
          </a:xfrm>
          <a:prstGeom prst="line">
            <a:avLst/>
          </a:prstGeom>
          <a:ln w="19050">
            <a:solidFill>
              <a:srgbClr val="FFCC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7" y="2717801"/>
            <a:ext cx="8229600" cy="1143000"/>
          </a:xfrm>
        </p:spPr>
        <p:txBody>
          <a:bodyPr rtlCol="0">
            <a:noAutofit/>
          </a:bodyPr>
          <a:lstStyle/>
          <a:p>
            <a:pPr eaLnBrk="1" fontAlgn="auto" hangingPunct="1">
              <a:spcAft>
                <a:spcPts val="0"/>
              </a:spcAft>
              <a:defRPr/>
            </a:pPr>
            <a:r>
              <a:rPr lang="en-US" sz="6000" dirty="0" smtClean="0">
                <a:ln w="10160">
                  <a:solidFill>
                    <a:schemeClr val="accent1"/>
                  </a:solidFill>
                  <a:prstDash val="solid"/>
                </a:ln>
                <a:solidFill>
                  <a:srgbClr val="FFFFFF"/>
                </a:solidFill>
                <a:effectLst>
                  <a:outerShdw blurRad="38100" dist="32000" dir="5400000" algn="tl">
                    <a:srgbClr val="000000">
                      <a:alpha val="30000"/>
                    </a:srgbClr>
                  </a:outerShdw>
                </a:effectLst>
              </a:rPr>
              <a:t>Schuylkill Funding</a:t>
            </a:r>
            <a:endParaRPr lang="en-US" sz="6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1"/>
          <p:cNvSpPr txBox="1">
            <a:spLocks noChangeArrowheads="1"/>
          </p:cNvSpPr>
          <p:nvPr/>
        </p:nvSpPr>
        <p:spPr bwMode="auto">
          <a:xfrm>
            <a:off x="228600" y="1371600"/>
            <a:ext cx="5562600" cy="3937000"/>
          </a:xfrm>
          <a:prstGeom prst="rect">
            <a:avLst/>
          </a:prstGeom>
          <a:noFill/>
          <a:ln w="9525">
            <a:noFill/>
            <a:miter lim="800000"/>
            <a:headEnd/>
            <a:tailEnd/>
          </a:ln>
        </p:spPr>
        <p:txBody>
          <a:bodyPr>
            <a:spAutoFit/>
          </a:bodyPr>
          <a:lstStyle/>
          <a:p>
            <a:pPr>
              <a:spcBef>
                <a:spcPct val="50000"/>
              </a:spcBef>
              <a:buFontTx/>
              <a:buChar char="•"/>
            </a:pPr>
            <a:r>
              <a:rPr lang="en-US" sz="2400" dirty="0"/>
              <a:t> </a:t>
            </a:r>
            <a:r>
              <a:rPr lang="en-US" sz="2800" dirty="0"/>
              <a:t>In 2004 the EPA awarded a $1.15 million </a:t>
            </a:r>
            <a:r>
              <a:rPr lang="en-US" sz="2800" i="1" dirty="0"/>
              <a:t>Targeted Watershed Initiative Grant</a:t>
            </a:r>
            <a:r>
              <a:rPr lang="en-US" sz="2800" dirty="0"/>
              <a:t> for water quality improvement and demonstration projects in the watershed</a:t>
            </a:r>
          </a:p>
          <a:p>
            <a:pPr>
              <a:spcBef>
                <a:spcPct val="50000"/>
              </a:spcBef>
            </a:pPr>
            <a:endParaRPr lang="en-US" sz="2800" dirty="0"/>
          </a:p>
          <a:p>
            <a:pPr>
              <a:spcBef>
                <a:spcPct val="50000"/>
              </a:spcBef>
              <a:buFontTx/>
              <a:buChar char="•"/>
            </a:pPr>
            <a:r>
              <a:rPr lang="en-US" sz="2800" dirty="0"/>
              <a:t> Awarded to the Partnership for the Delaware Estuary &amp; PWD</a:t>
            </a:r>
          </a:p>
        </p:txBody>
      </p:sp>
      <p:pic>
        <p:nvPicPr>
          <p:cNvPr id="12291" name="Picture 12" descr="GIS_Schuylkill Basin"/>
          <p:cNvPicPr>
            <a:picLocks noChangeAspect="1" noChangeArrowheads="1"/>
          </p:cNvPicPr>
          <p:nvPr/>
        </p:nvPicPr>
        <p:blipFill>
          <a:blip r:embed="rId3" cstate="screen">
            <a:clrChange>
              <a:clrFrom>
                <a:srgbClr val="FFFFFF"/>
              </a:clrFrom>
              <a:clrTo>
                <a:srgbClr val="FFFFFF">
                  <a:alpha val="0"/>
                </a:srgbClr>
              </a:clrTo>
            </a:clrChange>
          </a:blip>
          <a:srcRect l="10831" t="11273" r="10007" b="20000"/>
          <a:stretch>
            <a:fillRect/>
          </a:stretch>
        </p:blipFill>
        <p:spPr bwMode="auto">
          <a:xfrm>
            <a:off x="6257925" y="990600"/>
            <a:ext cx="2643188" cy="2971800"/>
          </a:xfrm>
          <a:prstGeom prst="rect">
            <a:avLst/>
          </a:prstGeom>
          <a:noFill/>
          <a:ln w="9525">
            <a:noFill/>
            <a:miter lim="800000"/>
            <a:headEnd/>
            <a:tailEnd/>
          </a:ln>
        </p:spPr>
      </p:pic>
      <p:grpSp>
        <p:nvGrpSpPr>
          <p:cNvPr id="2" name="Group 16"/>
          <p:cNvGrpSpPr>
            <a:grpSpLocks/>
          </p:cNvGrpSpPr>
          <p:nvPr/>
        </p:nvGrpSpPr>
        <p:grpSpPr bwMode="auto">
          <a:xfrm>
            <a:off x="5638800" y="4114800"/>
            <a:ext cx="3200400" cy="1066800"/>
            <a:chOff x="3408" y="2928"/>
            <a:chExt cx="2016" cy="672"/>
          </a:xfrm>
        </p:grpSpPr>
        <p:pic>
          <p:nvPicPr>
            <p:cNvPr id="12296" name="Picture 13"/>
            <p:cNvPicPr>
              <a:picLocks noChangeAspect="1" noChangeArrowheads="1"/>
            </p:cNvPicPr>
            <p:nvPr/>
          </p:nvPicPr>
          <p:blipFill>
            <a:blip r:embed="rId4" cstate="screen"/>
            <a:srcRect/>
            <a:stretch>
              <a:fillRect/>
            </a:stretch>
          </p:blipFill>
          <p:spPr bwMode="auto">
            <a:xfrm>
              <a:off x="4128" y="2928"/>
              <a:ext cx="453" cy="672"/>
            </a:xfrm>
            <a:prstGeom prst="rect">
              <a:avLst/>
            </a:prstGeom>
            <a:noFill/>
            <a:ln w="9525">
              <a:noFill/>
              <a:miter lim="800000"/>
              <a:headEnd/>
              <a:tailEnd/>
            </a:ln>
          </p:spPr>
        </p:pic>
        <p:pic>
          <p:nvPicPr>
            <p:cNvPr id="12297" name="Picture 14" descr="United States Environmental Protection Agency">
              <a:hlinkClick r:id="rId5"/>
            </p:cNvPr>
            <p:cNvPicPr>
              <a:picLocks noChangeAspect="1" noChangeArrowheads="1"/>
            </p:cNvPicPr>
            <p:nvPr/>
          </p:nvPicPr>
          <p:blipFill>
            <a:blip r:embed="rId6" cstate="screen"/>
            <a:srcRect/>
            <a:stretch>
              <a:fillRect/>
            </a:stretch>
          </p:blipFill>
          <p:spPr bwMode="auto">
            <a:xfrm>
              <a:off x="3408" y="2928"/>
              <a:ext cx="672" cy="653"/>
            </a:xfrm>
            <a:prstGeom prst="rect">
              <a:avLst/>
            </a:prstGeom>
            <a:noFill/>
            <a:ln w="9525">
              <a:noFill/>
              <a:miter lim="800000"/>
              <a:headEnd/>
              <a:tailEnd/>
            </a:ln>
          </p:spPr>
        </p:pic>
        <p:pic>
          <p:nvPicPr>
            <p:cNvPr id="12298" name="Picture 15"/>
            <p:cNvPicPr>
              <a:picLocks noChangeAspect="1" noChangeArrowheads="1"/>
            </p:cNvPicPr>
            <p:nvPr/>
          </p:nvPicPr>
          <p:blipFill>
            <a:blip r:embed="rId7" cstate="screen"/>
            <a:srcRect/>
            <a:stretch>
              <a:fillRect/>
            </a:stretch>
          </p:blipFill>
          <p:spPr bwMode="auto">
            <a:xfrm>
              <a:off x="4656" y="3024"/>
              <a:ext cx="768" cy="389"/>
            </a:xfrm>
            <a:prstGeom prst="rect">
              <a:avLst/>
            </a:prstGeom>
            <a:noFill/>
            <a:ln w="9525">
              <a:noFill/>
              <a:miter lim="800000"/>
              <a:headEnd/>
              <a:tailEnd/>
            </a:ln>
          </p:spPr>
        </p:pic>
      </p:grpSp>
      <p:grpSp>
        <p:nvGrpSpPr>
          <p:cNvPr id="3" name="Group 19"/>
          <p:cNvGrpSpPr>
            <a:grpSpLocks/>
          </p:cNvGrpSpPr>
          <p:nvPr/>
        </p:nvGrpSpPr>
        <p:grpSpPr bwMode="auto">
          <a:xfrm>
            <a:off x="5715000" y="5257800"/>
            <a:ext cx="3200400" cy="906463"/>
            <a:chOff x="3600" y="3312"/>
            <a:chExt cx="2016" cy="571"/>
          </a:xfrm>
        </p:grpSpPr>
        <p:pic>
          <p:nvPicPr>
            <p:cNvPr id="12294" name="Picture 17" descr="drbc_logo"/>
            <p:cNvPicPr>
              <a:picLocks noChangeAspect="1" noChangeArrowheads="1"/>
            </p:cNvPicPr>
            <p:nvPr/>
          </p:nvPicPr>
          <p:blipFill>
            <a:blip r:embed="rId8" cstate="screen"/>
            <a:srcRect/>
            <a:stretch>
              <a:fillRect/>
            </a:stretch>
          </p:blipFill>
          <p:spPr bwMode="auto">
            <a:xfrm>
              <a:off x="3600" y="3312"/>
              <a:ext cx="1008" cy="571"/>
            </a:xfrm>
            <a:prstGeom prst="rect">
              <a:avLst/>
            </a:prstGeom>
            <a:noFill/>
            <a:ln w="9525">
              <a:noFill/>
              <a:miter lim="800000"/>
              <a:headEnd/>
              <a:tailEnd/>
            </a:ln>
          </p:spPr>
        </p:pic>
        <p:pic>
          <p:nvPicPr>
            <p:cNvPr id="12295" name="Picture 18" descr="Pennsylvania Department of Environmental Protection">
              <a:hlinkClick r:id="rId9"/>
            </p:cNvPr>
            <p:cNvPicPr>
              <a:picLocks noChangeAspect="1" noChangeArrowheads="1"/>
            </p:cNvPicPr>
            <p:nvPr/>
          </p:nvPicPr>
          <p:blipFill>
            <a:blip r:embed="rId10" cstate="screen"/>
            <a:srcRect b="-4143"/>
            <a:stretch>
              <a:fillRect/>
            </a:stretch>
          </p:blipFill>
          <p:spPr bwMode="auto">
            <a:xfrm>
              <a:off x="4656" y="3312"/>
              <a:ext cx="960" cy="528"/>
            </a:xfrm>
            <a:prstGeom prst="rect">
              <a:avLst/>
            </a:prstGeom>
            <a:noFill/>
            <a:ln w="9525">
              <a:noFill/>
              <a:miter lim="800000"/>
              <a:headEnd/>
              <a:tailEnd/>
            </a:ln>
          </p:spPr>
        </p:pic>
      </p:grpSp>
      <p:sp>
        <p:nvSpPr>
          <p:cNvPr id="11" name="Title 1"/>
          <p:cNvSpPr>
            <a:spLocks noGrp="1"/>
          </p:cNvSpPr>
          <p:nvPr>
            <p:ph type="title"/>
          </p:nvPr>
        </p:nvSpPr>
        <p:spPr>
          <a:xfrm>
            <a:off x="228600" y="228600"/>
            <a:ext cx="5410200" cy="914400"/>
          </a:xfrm>
        </p:spPr>
        <p:txBody>
          <a:bodyPr>
            <a:normAutofit/>
          </a:bodyPr>
          <a:lstStyle/>
          <a:p>
            <a:r>
              <a:rPr lang="en-US" dirty="0" smtClean="0"/>
              <a:t>Where we got started</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900" decel="100000" fill="hold"/>
                                        <p:tgtEl>
                                          <p:spTgt spid="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304800" y="1676400"/>
            <a:ext cx="8305800" cy="4401205"/>
          </a:xfrm>
          <a:prstGeom prst="rect">
            <a:avLst/>
          </a:prstGeom>
          <a:noFill/>
          <a:ln w="9525">
            <a:noFill/>
            <a:miter lim="800000"/>
            <a:headEnd/>
            <a:tailEnd/>
          </a:ln>
        </p:spPr>
        <p:txBody>
          <a:bodyPr wrap="square">
            <a:spAutoFit/>
          </a:bodyPr>
          <a:lstStyle/>
          <a:p>
            <a:pPr marL="228600" indent="-228600">
              <a:spcBef>
                <a:spcPct val="50000"/>
              </a:spcBef>
              <a:buFont typeface="Arial" pitchFamily="34" charset="0"/>
              <a:buChar char="•"/>
            </a:pPr>
            <a:r>
              <a:rPr lang="en-US" sz="2800" dirty="0" smtClean="0"/>
              <a:t>The </a:t>
            </a:r>
            <a:r>
              <a:rPr lang="en-US" sz="2800" dirty="0"/>
              <a:t>Partnership for the Delaware Estuary tracked the activities and results for over 40 projects implemented by local project managers</a:t>
            </a:r>
          </a:p>
          <a:p>
            <a:pPr marL="228600" indent="-228600">
              <a:spcBef>
                <a:spcPct val="50000"/>
              </a:spcBef>
              <a:buFont typeface="Arial" pitchFamily="34" charset="0"/>
              <a:buChar char="•"/>
            </a:pPr>
            <a:r>
              <a:rPr lang="en-US" sz="2800" dirty="0"/>
              <a:t>The Philadelphia Water Department provided network leadership, technical assistance and additional financial support for local project </a:t>
            </a:r>
            <a:r>
              <a:rPr lang="en-US" sz="2800" dirty="0" smtClean="0"/>
              <a:t>manager`s</a:t>
            </a:r>
            <a:endParaRPr lang="en-US" sz="2800" dirty="0"/>
          </a:p>
          <a:p>
            <a:pPr marL="288925" indent="-288925">
              <a:spcBef>
                <a:spcPct val="50000"/>
              </a:spcBef>
              <a:buFont typeface="Arial" pitchFamily="34" charset="0"/>
              <a:buChar char="•"/>
            </a:pPr>
            <a:r>
              <a:rPr lang="en-US" sz="2800" dirty="0" smtClean="0"/>
              <a:t>An </a:t>
            </a:r>
            <a:r>
              <a:rPr lang="en-US" sz="2800" dirty="0"/>
              <a:t>additional $2 million in PA DEP Growing Greener and other funding leveraged for an overall investment of $3 million</a:t>
            </a:r>
          </a:p>
        </p:txBody>
      </p:sp>
      <p:sp>
        <p:nvSpPr>
          <p:cNvPr id="3" name="Title 1"/>
          <p:cNvSpPr>
            <a:spLocks noGrp="1"/>
          </p:cNvSpPr>
          <p:nvPr>
            <p:ph type="title"/>
          </p:nvPr>
        </p:nvSpPr>
        <p:spPr>
          <a:xfrm>
            <a:off x="457200" y="274638"/>
            <a:ext cx="8229600" cy="1143000"/>
          </a:xfrm>
        </p:spPr>
        <p:txBody>
          <a:bodyPr>
            <a:normAutofit fontScale="90000"/>
          </a:bodyPr>
          <a:lstStyle/>
          <a:p>
            <a:r>
              <a:rPr lang="en-US" dirty="0" smtClean="0"/>
              <a:t>Targeted Watershed Initiative Grant</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14"/>
          <p:cNvGraphicFramePr>
            <a:graphicFrameLocks noChangeAspect="1"/>
          </p:cNvGraphicFramePr>
          <p:nvPr>
            <p:ph/>
          </p:nvPr>
        </p:nvGraphicFramePr>
        <p:xfrm>
          <a:off x="-1066800" y="304800"/>
          <a:ext cx="8512175" cy="5821363"/>
        </p:xfrm>
        <a:graphic>
          <a:graphicData uri="http://schemas.openxmlformats.org/presentationml/2006/ole">
            <p:oleObj spid="_x0000_s91138" name="Worksheet" r:id="rId4" imgW="8677351" imgH="5934151" progId="Excel.Sheet.8">
              <p:link updateAutomatic="1"/>
            </p:oleObj>
          </a:graphicData>
        </a:graphic>
      </p:graphicFrame>
      <p:sp>
        <p:nvSpPr>
          <p:cNvPr id="1027" name="Text Box 16"/>
          <p:cNvSpPr txBox="1">
            <a:spLocks noChangeArrowheads="1"/>
          </p:cNvSpPr>
          <p:nvPr/>
        </p:nvSpPr>
        <p:spPr bwMode="auto">
          <a:xfrm>
            <a:off x="4343400" y="1295400"/>
            <a:ext cx="4800600" cy="3084513"/>
          </a:xfrm>
          <a:prstGeom prst="rect">
            <a:avLst/>
          </a:prstGeom>
          <a:noFill/>
          <a:ln w="9525">
            <a:noFill/>
            <a:miter lim="800000"/>
            <a:headEnd/>
            <a:tailEnd/>
          </a:ln>
        </p:spPr>
        <p:txBody>
          <a:bodyPr>
            <a:spAutoFit/>
          </a:bodyPr>
          <a:lstStyle/>
          <a:p>
            <a:pPr algn="ctr">
              <a:spcBef>
                <a:spcPct val="50000"/>
              </a:spcBef>
            </a:pPr>
            <a:r>
              <a:rPr lang="en-US" sz="2800" dirty="0"/>
              <a:t>Project Funding</a:t>
            </a:r>
          </a:p>
          <a:p>
            <a:pPr>
              <a:spcBef>
                <a:spcPct val="50000"/>
              </a:spcBef>
            </a:pPr>
            <a:r>
              <a:rPr lang="en-US" sz="2800" dirty="0"/>
              <a:t>Agriculture 		$350,000</a:t>
            </a:r>
          </a:p>
          <a:p>
            <a:pPr>
              <a:spcBef>
                <a:spcPct val="50000"/>
              </a:spcBef>
            </a:pPr>
            <a:r>
              <a:rPr lang="en-US" sz="2800" dirty="0"/>
              <a:t>Education		$360,000</a:t>
            </a:r>
          </a:p>
          <a:p>
            <a:pPr>
              <a:spcBef>
                <a:spcPct val="50000"/>
              </a:spcBef>
            </a:pPr>
            <a:r>
              <a:rPr lang="en-US" sz="2800" dirty="0"/>
              <a:t>Stormwater		$725,000</a:t>
            </a:r>
          </a:p>
          <a:p>
            <a:pPr>
              <a:spcBef>
                <a:spcPct val="50000"/>
              </a:spcBef>
            </a:pPr>
            <a:r>
              <a:rPr lang="en-US" sz="2800" dirty="0"/>
              <a:t>Mine Drainage	$1.2 Million</a:t>
            </a:r>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ormAutofit fontScale="97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Targeted Watershed Initiative Grant</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screen"/>
          <a:srcRect/>
          <a:stretch>
            <a:fillRect/>
          </a:stretch>
        </p:blipFill>
        <p:spPr bwMode="auto">
          <a:xfrm>
            <a:off x="0" y="304799"/>
            <a:ext cx="7620000" cy="6509331"/>
          </a:xfrm>
          <a:prstGeom prst="ellipse">
            <a:avLst/>
          </a:prstGeom>
          <a:noFill/>
          <a:ln w="9525">
            <a:noFill/>
            <a:miter lim="800000"/>
            <a:headEnd/>
            <a:tailEnd/>
          </a:ln>
          <a:effectLst/>
        </p:spPr>
      </p:pic>
      <p:sp>
        <p:nvSpPr>
          <p:cNvPr id="2" name="Title 1"/>
          <p:cNvSpPr>
            <a:spLocks noGrp="1"/>
          </p:cNvSpPr>
          <p:nvPr>
            <p:ph type="title"/>
          </p:nvPr>
        </p:nvSpPr>
        <p:spPr>
          <a:xfrm>
            <a:off x="5791200" y="1524000"/>
            <a:ext cx="2590800" cy="2362200"/>
          </a:xfrm>
          <a:solidFill>
            <a:schemeClr val="accent5">
              <a:lumMod val="75000"/>
            </a:schemeClr>
          </a:solidFill>
          <a:ln>
            <a:solidFill>
              <a:schemeClr val="tx1">
                <a:lumMod val="95000"/>
              </a:schemeClr>
            </a:solidFill>
          </a:ln>
        </p:spPr>
        <p:txBody>
          <a:bodyPr/>
          <a:lstStyle/>
          <a:p>
            <a:r>
              <a:rPr lang="en-US" dirty="0" smtClean="0"/>
              <a:t>Over 500 Projects in 10 years</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62600" y="2133600"/>
            <a:ext cx="4876800" cy="830997"/>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TOTAL</a:t>
            </a:r>
            <a:r>
              <a:rPr lang="en-US" sz="2400" b="1" dirty="0" smtClean="0">
                <a:solidFill>
                  <a:srgbClr val="FFFF00"/>
                </a:solidFill>
                <a:effectLst>
                  <a:outerShdw blurRad="38100" dist="38100" dir="2700000" algn="tl">
                    <a:srgbClr val="000000">
                      <a:alpha val="43137"/>
                    </a:srgbClr>
                  </a:outerShdw>
                </a:effectLst>
              </a:rPr>
              <a:t>: $412 Million</a:t>
            </a:r>
          </a:p>
          <a:p>
            <a:r>
              <a:rPr lang="en-US" sz="2400" b="1" dirty="0" smtClean="0">
                <a:effectLst>
                  <a:outerShdw blurRad="38100" dist="38100" dir="2700000" algn="tl">
                    <a:srgbClr val="000000">
                      <a:alpha val="43137"/>
                    </a:srgbClr>
                  </a:outerShdw>
                </a:effectLst>
              </a:rPr>
              <a:t>Non-Pathogen: </a:t>
            </a:r>
            <a:r>
              <a:rPr lang="en-US" sz="2400" b="1" dirty="0" smtClean="0">
                <a:solidFill>
                  <a:srgbClr val="92D050"/>
                </a:solidFill>
                <a:effectLst>
                  <a:outerShdw blurRad="38100" dist="38100" dir="2700000" algn="tl">
                    <a:srgbClr val="000000">
                      <a:alpha val="43137"/>
                    </a:srgbClr>
                  </a:outerShdw>
                </a:effectLst>
              </a:rPr>
              <a:t>$47 Million</a:t>
            </a:r>
            <a:endParaRPr lang="en-US" sz="2400" b="1" dirty="0">
              <a:solidFill>
                <a:srgbClr val="92D050"/>
              </a:solidFill>
              <a:effectLst>
                <a:outerShdw blurRad="38100" dist="38100" dir="2700000" algn="tl">
                  <a:srgbClr val="000000">
                    <a:alpha val="43137"/>
                  </a:srgbClr>
                </a:outerShdw>
              </a:effectLst>
            </a:endParaRPr>
          </a:p>
        </p:txBody>
      </p:sp>
      <p:pic>
        <p:nvPicPr>
          <p:cNvPr id="106499" name="Picture 3"/>
          <p:cNvPicPr>
            <a:picLocks noChangeAspect="1" noChangeArrowheads="1"/>
          </p:cNvPicPr>
          <p:nvPr/>
        </p:nvPicPr>
        <p:blipFill>
          <a:blip r:embed="rId2" cstate="screen"/>
          <a:srcRect/>
          <a:stretch>
            <a:fillRect/>
          </a:stretch>
        </p:blipFill>
        <p:spPr bwMode="auto">
          <a:xfrm>
            <a:off x="-228600" y="228600"/>
            <a:ext cx="9144000" cy="60229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Funders in the Schuylkill</a:t>
            </a:r>
            <a:endParaRPr lang="en-US" dirty="0"/>
          </a:p>
        </p:txBody>
      </p:sp>
      <p:sp>
        <p:nvSpPr>
          <p:cNvPr id="3" name="Content Placeholder 2"/>
          <p:cNvSpPr>
            <a:spLocks noGrp="1"/>
          </p:cNvSpPr>
          <p:nvPr>
            <p:ph idx="1"/>
          </p:nvPr>
        </p:nvSpPr>
        <p:spPr>
          <a:xfrm>
            <a:off x="3124200" y="1828800"/>
            <a:ext cx="3048000" cy="4525963"/>
          </a:xfrm>
        </p:spPr>
        <p:style>
          <a:lnRef idx="2">
            <a:schemeClr val="accent6">
              <a:shade val="50000"/>
            </a:schemeClr>
          </a:lnRef>
          <a:fillRef idx="1">
            <a:schemeClr val="accent6"/>
          </a:fillRef>
          <a:effectRef idx="0">
            <a:schemeClr val="accent6"/>
          </a:effectRef>
          <a:fontRef idx="minor">
            <a:schemeClr val="lt1"/>
          </a:fontRef>
        </p:style>
        <p:txBody>
          <a:bodyPr/>
          <a:lstStyle/>
          <a:p>
            <a:pPr>
              <a:buNone/>
            </a:pPr>
            <a:r>
              <a:rPr lang="en-US" dirty="0" smtClean="0"/>
              <a:t>Private Funders</a:t>
            </a:r>
          </a:p>
          <a:p>
            <a:r>
              <a:rPr lang="en-US" sz="1700" dirty="0" smtClean="0">
                <a:solidFill>
                  <a:schemeClr val="tx1"/>
                </a:solidFill>
              </a:rPr>
              <a:t>William Penn Foundation</a:t>
            </a:r>
          </a:p>
          <a:p>
            <a:r>
              <a:rPr lang="en-US" sz="1700" dirty="0" smtClean="0">
                <a:solidFill>
                  <a:schemeClr val="tx1"/>
                </a:solidFill>
              </a:rPr>
              <a:t>Philadelphia Water Department</a:t>
            </a:r>
          </a:p>
          <a:p>
            <a:r>
              <a:rPr lang="en-US" sz="1700" dirty="0" smtClean="0">
                <a:solidFill>
                  <a:schemeClr val="tx1"/>
                </a:solidFill>
              </a:rPr>
              <a:t>Kutztown Water Authority</a:t>
            </a:r>
          </a:p>
          <a:p>
            <a:r>
              <a:rPr lang="en-US" sz="1700" dirty="0" smtClean="0">
                <a:solidFill>
                  <a:schemeClr val="tx1"/>
                </a:solidFill>
              </a:rPr>
              <a:t>WBWA</a:t>
            </a:r>
          </a:p>
          <a:p>
            <a:r>
              <a:rPr lang="en-US" sz="1700" dirty="0" smtClean="0">
                <a:solidFill>
                  <a:schemeClr val="tx1"/>
                </a:solidFill>
              </a:rPr>
              <a:t>RAWA</a:t>
            </a:r>
          </a:p>
          <a:p>
            <a:r>
              <a:rPr lang="en-US" sz="1700" dirty="0" smtClean="0">
                <a:solidFill>
                  <a:schemeClr val="tx1"/>
                </a:solidFill>
              </a:rPr>
              <a:t>NFWF</a:t>
            </a:r>
          </a:p>
          <a:p>
            <a:r>
              <a:rPr lang="en-US" sz="1700" dirty="0" smtClean="0">
                <a:solidFill>
                  <a:schemeClr val="tx1"/>
                </a:solidFill>
              </a:rPr>
              <a:t>Aqua PA</a:t>
            </a:r>
          </a:p>
          <a:p>
            <a:r>
              <a:rPr lang="en-US" sz="1700" dirty="0" smtClean="0">
                <a:solidFill>
                  <a:schemeClr val="tx1"/>
                </a:solidFill>
              </a:rPr>
              <a:t>TreeVitalize</a:t>
            </a:r>
          </a:p>
          <a:p>
            <a:endParaRPr lang="en-US" sz="1700" dirty="0" smtClean="0">
              <a:solidFill>
                <a:schemeClr val="tx1"/>
              </a:solidFill>
            </a:endParaRPr>
          </a:p>
          <a:p>
            <a:pPr>
              <a:buNone/>
            </a:pPr>
            <a:endParaRPr lang="en-US" dirty="0"/>
          </a:p>
        </p:txBody>
      </p:sp>
      <p:sp>
        <p:nvSpPr>
          <p:cNvPr id="4" name="Content Placeholder 2"/>
          <p:cNvSpPr txBox="1">
            <a:spLocks/>
          </p:cNvSpPr>
          <p:nvPr/>
        </p:nvSpPr>
        <p:spPr>
          <a:xfrm>
            <a:off x="152400" y="1828800"/>
            <a:ext cx="2971800" cy="452596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ormAutofit fontScale="92500" lnSpcReduction="10000"/>
          </a:bodyPr>
          <a:lstStyle/>
          <a:p>
            <a:pPr marR="0" lvl="0" algn="l" defTabSz="914400" rtl="0" eaLnBrk="1" fontAlgn="auto" latinLnBrk="0" hangingPunct="1">
              <a:lnSpc>
                <a:spcPct val="100000"/>
              </a:lnSpc>
              <a:spcBef>
                <a:spcPct val="20000"/>
              </a:spcBef>
              <a:spcAft>
                <a:spcPts val="0"/>
              </a:spcAft>
              <a:buClrTx/>
              <a:buSzTx/>
              <a:tabLst/>
              <a:defRPr/>
            </a:pPr>
            <a:r>
              <a:rPr lang="en-US" sz="3200" noProof="0" dirty="0" smtClean="0">
                <a:solidFill>
                  <a:schemeClr val="tx1"/>
                </a:solidFill>
              </a:rPr>
              <a:t>Public Programs</a:t>
            </a:r>
          </a:p>
          <a:p>
            <a:pPr marR="0" lvl="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dirty="0" smtClean="0">
                <a:ln>
                  <a:noFill/>
                </a:ln>
                <a:solidFill>
                  <a:schemeClr val="tx1"/>
                </a:solidFill>
                <a:effectLst/>
                <a:uLnTx/>
                <a:uFillTx/>
                <a:latin typeface="+mn-lt"/>
                <a:ea typeface="+mn-ea"/>
                <a:cs typeface="+mn-cs"/>
              </a:rPr>
              <a:t>Growing Greener</a:t>
            </a:r>
          </a:p>
          <a:p>
            <a:pPr marR="0" lvl="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solidFill>
                  <a:schemeClr val="tx1"/>
                </a:solidFill>
              </a:rPr>
              <a:t>Coastal Zone Management</a:t>
            </a:r>
            <a:endParaRPr kumimoji="0" lang="en-US" b="0" i="0" u="none" strike="noStrike" kern="1200" cap="none" spc="0" normalizeH="0" baseline="0" dirty="0" smtClean="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noProof="0" dirty="0" smtClean="0">
                <a:solidFill>
                  <a:schemeClr val="tx1"/>
                </a:solidFill>
              </a:rPr>
              <a:t>EPA Targeted Watershed Initiative</a:t>
            </a:r>
          </a:p>
          <a:p>
            <a:pPr marR="0" lvl="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solidFill>
                  <a:schemeClr val="tx1"/>
                </a:solidFill>
              </a:rPr>
              <a:t>Drinking Water Fund</a:t>
            </a:r>
          </a:p>
          <a:p>
            <a:pPr marR="0" lvl="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noProof="0" dirty="0" smtClean="0">
                <a:solidFill>
                  <a:schemeClr val="tx1"/>
                </a:solidFill>
              </a:rPr>
              <a:t>Clean Water Fund</a:t>
            </a:r>
          </a:p>
          <a:p>
            <a:pPr marR="0" lvl="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solidFill>
                  <a:schemeClr val="tx1"/>
                </a:solidFill>
              </a:rPr>
              <a:t>EPA 319 Program</a:t>
            </a:r>
          </a:p>
          <a:p>
            <a:pPr marR="0" lvl="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noProof="0" dirty="0" smtClean="0">
                <a:solidFill>
                  <a:schemeClr val="tx1"/>
                </a:solidFill>
              </a:rPr>
              <a:t>USDA Programs</a:t>
            </a:r>
          </a:p>
          <a:p>
            <a:pPr marR="0" lvl="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solidFill>
                  <a:schemeClr val="tx1"/>
                </a:solidFill>
              </a:rPr>
              <a:t>PA DEP Bureau of Abandoned Mines</a:t>
            </a:r>
          </a:p>
          <a:p>
            <a:pPr marR="0" lvl="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noProof="0" dirty="0" smtClean="0">
                <a:solidFill>
                  <a:schemeClr val="tx1"/>
                </a:solidFill>
              </a:rPr>
              <a:t>Office of Surface Mining</a:t>
            </a:r>
          </a:p>
          <a:p>
            <a:pPr marR="0" lvl="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noProof="0" dirty="0" smtClean="0">
                <a:solidFill>
                  <a:schemeClr val="tx1"/>
                </a:solidFill>
              </a:rPr>
              <a:t>Pennvest</a:t>
            </a:r>
          </a:p>
          <a:p>
            <a:pPr marR="0" lvl="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noProof="0" dirty="0" smtClean="0">
                <a:solidFill>
                  <a:schemeClr val="tx1"/>
                </a:solidFill>
              </a:rPr>
              <a:t>Fish and Boat Commission</a:t>
            </a:r>
          </a:p>
          <a:p>
            <a:pPr marR="0" lvl="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solidFill>
                  <a:schemeClr val="tx1"/>
                </a:solidFill>
              </a:rPr>
              <a:t>WREN</a:t>
            </a:r>
            <a:endParaRPr lang="en-US" noProof="0" dirty="0" smtClean="0">
              <a:solidFill>
                <a:schemeClr val="tx1"/>
              </a:solidFill>
            </a:endParaRPr>
          </a:p>
          <a:p>
            <a:pPr marR="0" lvl="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6172200" y="1828800"/>
            <a:ext cx="2819400" cy="45259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3200" dirty="0" smtClean="0">
                <a:solidFill>
                  <a:schemeClr val="tx1"/>
                </a:solidFill>
              </a:rPr>
              <a:t>Businesses</a:t>
            </a:r>
          </a:p>
          <a:p>
            <a:pPr>
              <a:buFont typeface="Arial" pitchFamily="34" charset="0"/>
              <a:buChar char="•"/>
            </a:pPr>
            <a:r>
              <a:rPr lang="en-US" sz="1700" dirty="0" smtClean="0">
                <a:solidFill>
                  <a:schemeClr val="tx1"/>
                </a:solidFill>
              </a:rPr>
              <a:t>Exelon</a:t>
            </a:r>
          </a:p>
          <a:p>
            <a:pPr>
              <a:buFont typeface="Arial" pitchFamily="34" charset="0"/>
              <a:buChar char="•"/>
            </a:pPr>
            <a:r>
              <a:rPr lang="en-US" sz="1700" dirty="0" smtClean="0">
                <a:solidFill>
                  <a:schemeClr val="tx1"/>
                </a:solidFill>
              </a:rPr>
              <a:t>Saucony Creek Brewing Co.</a:t>
            </a:r>
          </a:p>
          <a:p>
            <a:pPr>
              <a:buFont typeface="Arial" pitchFamily="34" charset="0"/>
              <a:buChar char="•"/>
            </a:pPr>
            <a:r>
              <a:rPr lang="en-US" sz="1700" dirty="0" smtClean="0">
                <a:solidFill>
                  <a:schemeClr val="tx1"/>
                </a:solidFill>
              </a:rPr>
              <a:t>Lehigh Anthracite</a:t>
            </a:r>
            <a:endParaRPr lang="en-US" sz="1700" dirty="0">
              <a:solidFill>
                <a:schemeClr val="tx1"/>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Current Funding in the Schuylkill</a:t>
            </a:r>
            <a:br>
              <a:rPr lang="en-US" dirty="0" smtClean="0"/>
            </a:br>
            <a:r>
              <a:rPr lang="en-US" sz="1600" dirty="0" smtClean="0"/>
              <a:t>(without Pennvest funding)</a:t>
            </a:r>
            <a:endParaRPr lang="en-US" sz="1600" dirty="0"/>
          </a:p>
        </p:txBody>
      </p:sp>
      <p:sp>
        <p:nvSpPr>
          <p:cNvPr id="3" name="Content Placeholder 2"/>
          <p:cNvSpPr>
            <a:spLocks noGrp="1"/>
          </p:cNvSpPr>
          <p:nvPr>
            <p:ph idx="1"/>
          </p:nvPr>
        </p:nvSpPr>
        <p:spPr>
          <a:xfrm>
            <a:off x="3124200" y="1828800"/>
            <a:ext cx="3048000" cy="4525963"/>
          </a:xfrm>
        </p:spPr>
        <p:style>
          <a:lnRef idx="2">
            <a:schemeClr val="accent6">
              <a:shade val="50000"/>
            </a:schemeClr>
          </a:lnRef>
          <a:fillRef idx="1">
            <a:schemeClr val="accent6"/>
          </a:fillRef>
          <a:effectRef idx="0">
            <a:schemeClr val="accent6"/>
          </a:effectRef>
          <a:fontRef idx="minor">
            <a:schemeClr val="lt1"/>
          </a:fontRef>
        </p:style>
        <p:txBody>
          <a:bodyPr/>
          <a:lstStyle/>
          <a:p>
            <a:pPr>
              <a:buNone/>
            </a:pPr>
            <a:r>
              <a:rPr lang="en-US" dirty="0" smtClean="0"/>
              <a:t>Private Funders</a:t>
            </a:r>
          </a:p>
          <a:p>
            <a:endParaRPr lang="en-US" sz="1700" dirty="0" smtClean="0">
              <a:solidFill>
                <a:schemeClr val="tx1"/>
              </a:solidFill>
            </a:endParaRPr>
          </a:p>
          <a:p>
            <a:pPr>
              <a:buNone/>
            </a:pPr>
            <a:endParaRPr lang="en-US" dirty="0"/>
          </a:p>
        </p:txBody>
      </p:sp>
      <p:sp>
        <p:nvSpPr>
          <p:cNvPr id="4" name="Content Placeholder 2"/>
          <p:cNvSpPr txBox="1">
            <a:spLocks/>
          </p:cNvSpPr>
          <p:nvPr/>
        </p:nvSpPr>
        <p:spPr>
          <a:xfrm>
            <a:off x="152400" y="1828800"/>
            <a:ext cx="2971800" cy="452596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ormAutofit/>
          </a:bodyPr>
          <a:lstStyle/>
          <a:p>
            <a:pPr marR="0" lvl="0" algn="l" defTabSz="914400" rtl="0" eaLnBrk="1" fontAlgn="auto" latinLnBrk="0" hangingPunct="1">
              <a:lnSpc>
                <a:spcPct val="100000"/>
              </a:lnSpc>
              <a:spcBef>
                <a:spcPct val="20000"/>
              </a:spcBef>
              <a:spcAft>
                <a:spcPts val="0"/>
              </a:spcAft>
              <a:buClrTx/>
              <a:buSzTx/>
              <a:tabLst/>
              <a:defRPr/>
            </a:pPr>
            <a:r>
              <a:rPr lang="en-US" sz="3200" noProof="0" dirty="0" smtClean="0">
                <a:solidFill>
                  <a:schemeClr val="tx1"/>
                </a:solidFill>
              </a:rPr>
              <a:t>Public Programs</a:t>
            </a:r>
          </a:p>
          <a:p>
            <a:pPr marR="0" lvl="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6172200" y="1828800"/>
            <a:ext cx="2819400" cy="45259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3200" dirty="0" smtClean="0">
                <a:solidFill>
                  <a:schemeClr val="tx1"/>
                </a:solidFill>
              </a:rPr>
              <a:t>Businesses</a:t>
            </a:r>
          </a:p>
        </p:txBody>
      </p:sp>
      <p:sp>
        <p:nvSpPr>
          <p:cNvPr id="6" name="Cube 5"/>
          <p:cNvSpPr/>
          <p:nvPr/>
        </p:nvSpPr>
        <p:spPr>
          <a:xfrm>
            <a:off x="533400" y="2667000"/>
            <a:ext cx="1828800" cy="35814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6803" name="Picture 3" descr="C:\Users\tdavidock\AppData\Local\Microsoft\Windows\Temporary Internet Files\Content.IE5\PRO84YBA\MC900441459[1].png"/>
          <p:cNvPicPr>
            <a:picLocks noChangeAspect="1" noChangeArrowheads="1"/>
          </p:cNvPicPr>
          <p:nvPr/>
        </p:nvPicPr>
        <p:blipFill>
          <a:blip r:embed="rId2" cstate="screen"/>
          <a:srcRect/>
          <a:stretch>
            <a:fillRect/>
          </a:stretch>
        </p:blipFill>
        <p:spPr bwMode="auto">
          <a:xfrm>
            <a:off x="228600" y="3810000"/>
            <a:ext cx="2287587" cy="2287588"/>
          </a:xfrm>
          <a:prstGeom prst="rect">
            <a:avLst/>
          </a:prstGeom>
          <a:noFill/>
        </p:spPr>
      </p:pic>
      <p:grpSp>
        <p:nvGrpSpPr>
          <p:cNvPr id="9" name="Group 13"/>
          <p:cNvGrpSpPr/>
          <p:nvPr/>
        </p:nvGrpSpPr>
        <p:grpSpPr>
          <a:xfrm>
            <a:off x="3429000" y="4191000"/>
            <a:ext cx="2133600" cy="2181309"/>
            <a:chOff x="3352800" y="3962400"/>
            <a:chExt cx="1981200" cy="2409909"/>
          </a:xfrm>
        </p:grpSpPr>
        <p:sp>
          <p:nvSpPr>
            <p:cNvPr id="7" name="Cube 6"/>
            <p:cNvSpPr/>
            <p:nvPr/>
          </p:nvSpPr>
          <p:spPr>
            <a:xfrm>
              <a:off x="3505200" y="3962400"/>
              <a:ext cx="1828800" cy="22098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6804" name="Picture 4" descr="C:\Users\tdavidock\AppData\Local\Microsoft\Windows\Temporary Internet Files\Content.IE5\PRO84YBA\MC900441459[1].png"/>
            <p:cNvPicPr>
              <a:picLocks noChangeAspect="1" noChangeArrowheads="1"/>
            </p:cNvPicPr>
            <p:nvPr/>
          </p:nvPicPr>
          <p:blipFill>
            <a:blip r:embed="rId2" cstate="screen"/>
            <a:srcRect/>
            <a:stretch>
              <a:fillRect/>
            </a:stretch>
          </p:blipFill>
          <p:spPr bwMode="auto">
            <a:xfrm>
              <a:off x="3352800" y="4419600"/>
              <a:ext cx="1952709" cy="1952709"/>
            </a:xfrm>
            <a:prstGeom prst="rect">
              <a:avLst/>
            </a:prstGeom>
            <a:noFill/>
          </p:spPr>
        </p:pic>
      </p:grpSp>
      <p:grpSp>
        <p:nvGrpSpPr>
          <p:cNvPr id="10" name="Group 12"/>
          <p:cNvGrpSpPr/>
          <p:nvPr/>
        </p:nvGrpSpPr>
        <p:grpSpPr>
          <a:xfrm>
            <a:off x="6553200" y="4953000"/>
            <a:ext cx="1904998" cy="1455497"/>
            <a:chOff x="6547557" y="4419600"/>
            <a:chExt cx="1834443" cy="2105368"/>
          </a:xfrm>
        </p:grpSpPr>
        <p:sp>
          <p:nvSpPr>
            <p:cNvPr id="8" name="Cube 7"/>
            <p:cNvSpPr/>
            <p:nvPr/>
          </p:nvSpPr>
          <p:spPr>
            <a:xfrm>
              <a:off x="6553200" y="4419600"/>
              <a:ext cx="1828800" cy="18288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6805" name="Picture 5" descr="C:\Users\tdavidock\AppData\Local\Microsoft\Windows\Temporary Internet Files\Content.IE5\PRO84YBA\MC900441459[1].png"/>
            <p:cNvPicPr>
              <a:picLocks noChangeAspect="1" noChangeArrowheads="1"/>
            </p:cNvPicPr>
            <p:nvPr/>
          </p:nvPicPr>
          <p:blipFill>
            <a:blip r:embed="rId2" cstate="screen"/>
            <a:srcRect/>
            <a:stretch>
              <a:fillRect/>
            </a:stretch>
          </p:blipFill>
          <p:spPr bwMode="auto">
            <a:xfrm>
              <a:off x="6547557" y="5018254"/>
              <a:ext cx="1506715" cy="1506714"/>
            </a:xfrm>
            <a:prstGeom prst="rect">
              <a:avLst/>
            </a:prstGeom>
            <a:noFill/>
          </p:spPr>
        </p:pic>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Optimal funding in the Schuylkill</a:t>
            </a:r>
            <a:br>
              <a:rPr lang="en-US" dirty="0" smtClean="0"/>
            </a:br>
            <a:r>
              <a:rPr lang="en-US" sz="1600" dirty="0" smtClean="0"/>
              <a:t>(without Pennvest funding)</a:t>
            </a:r>
            <a:endParaRPr lang="en-US" sz="1600" dirty="0"/>
          </a:p>
        </p:txBody>
      </p:sp>
      <p:sp>
        <p:nvSpPr>
          <p:cNvPr id="3" name="Content Placeholder 2"/>
          <p:cNvSpPr>
            <a:spLocks noGrp="1"/>
          </p:cNvSpPr>
          <p:nvPr>
            <p:ph idx="1"/>
          </p:nvPr>
        </p:nvSpPr>
        <p:spPr>
          <a:xfrm>
            <a:off x="3124200" y="1828800"/>
            <a:ext cx="3048000" cy="4525963"/>
          </a:xfrm>
        </p:spPr>
        <p:style>
          <a:lnRef idx="2">
            <a:schemeClr val="accent6">
              <a:shade val="50000"/>
            </a:schemeClr>
          </a:lnRef>
          <a:fillRef idx="1">
            <a:schemeClr val="accent6"/>
          </a:fillRef>
          <a:effectRef idx="0">
            <a:schemeClr val="accent6"/>
          </a:effectRef>
          <a:fontRef idx="minor">
            <a:schemeClr val="lt1"/>
          </a:fontRef>
        </p:style>
        <p:txBody>
          <a:bodyPr/>
          <a:lstStyle/>
          <a:p>
            <a:pPr>
              <a:buNone/>
            </a:pPr>
            <a:r>
              <a:rPr lang="en-US" dirty="0" smtClean="0"/>
              <a:t>Private Funders</a:t>
            </a:r>
          </a:p>
          <a:p>
            <a:endParaRPr lang="en-US" sz="1700" dirty="0" smtClean="0">
              <a:solidFill>
                <a:schemeClr val="tx1"/>
              </a:solidFill>
            </a:endParaRPr>
          </a:p>
          <a:p>
            <a:pPr>
              <a:buNone/>
            </a:pPr>
            <a:endParaRPr lang="en-US" dirty="0"/>
          </a:p>
        </p:txBody>
      </p:sp>
      <p:sp>
        <p:nvSpPr>
          <p:cNvPr id="4" name="Content Placeholder 2"/>
          <p:cNvSpPr txBox="1">
            <a:spLocks/>
          </p:cNvSpPr>
          <p:nvPr/>
        </p:nvSpPr>
        <p:spPr>
          <a:xfrm>
            <a:off x="152400" y="1828800"/>
            <a:ext cx="2971800" cy="452596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ormAutofit/>
          </a:bodyPr>
          <a:lstStyle/>
          <a:p>
            <a:pPr marR="0" lvl="0" algn="l" defTabSz="914400" rtl="0" eaLnBrk="1" fontAlgn="auto" latinLnBrk="0" hangingPunct="1">
              <a:lnSpc>
                <a:spcPct val="100000"/>
              </a:lnSpc>
              <a:spcBef>
                <a:spcPct val="20000"/>
              </a:spcBef>
              <a:spcAft>
                <a:spcPts val="0"/>
              </a:spcAft>
              <a:buClrTx/>
              <a:buSzTx/>
              <a:tabLst/>
              <a:defRPr/>
            </a:pPr>
            <a:r>
              <a:rPr lang="en-US" sz="3200" noProof="0" dirty="0" smtClean="0">
                <a:solidFill>
                  <a:schemeClr val="tx1"/>
                </a:solidFill>
              </a:rPr>
              <a:t>Public Programs</a:t>
            </a:r>
          </a:p>
          <a:p>
            <a:pPr marR="0" lvl="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6172200" y="1828800"/>
            <a:ext cx="2819400" cy="45259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3200" dirty="0" smtClean="0">
                <a:solidFill>
                  <a:schemeClr val="tx1"/>
                </a:solidFill>
              </a:rPr>
              <a:t>Businesses</a:t>
            </a:r>
          </a:p>
        </p:txBody>
      </p:sp>
      <p:grpSp>
        <p:nvGrpSpPr>
          <p:cNvPr id="7" name="Group 11"/>
          <p:cNvGrpSpPr/>
          <p:nvPr/>
        </p:nvGrpSpPr>
        <p:grpSpPr>
          <a:xfrm>
            <a:off x="228600" y="2667000"/>
            <a:ext cx="2287587" cy="3581400"/>
            <a:chOff x="228600" y="2667000"/>
            <a:chExt cx="2287587" cy="3581400"/>
          </a:xfrm>
        </p:grpSpPr>
        <p:sp>
          <p:nvSpPr>
            <p:cNvPr id="6" name="Cube 5"/>
            <p:cNvSpPr/>
            <p:nvPr/>
          </p:nvSpPr>
          <p:spPr>
            <a:xfrm>
              <a:off x="533400" y="2667000"/>
              <a:ext cx="1828800" cy="35814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6803" name="Picture 3" descr="C:\Users\tdavidock\AppData\Local\Microsoft\Windows\Temporary Internet Files\Content.IE5\PRO84YBA\MC900441459[1].png"/>
            <p:cNvPicPr>
              <a:picLocks noChangeAspect="1" noChangeArrowheads="1"/>
            </p:cNvPicPr>
            <p:nvPr/>
          </p:nvPicPr>
          <p:blipFill>
            <a:blip r:embed="rId2" cstate="screen"/>
            <a:srcRect/>
            <a:stretch>
              <a:fillRect/>
            </a:stretch>
          </p:blipFill>
          <p:spPr bwMode="auto">
            <a:xfrm>
              <a:off x="228600" y="3810000"/>
              <a:ext cx="2287587" cy="2287588"/>
            </a:xfrm>
            <a:prstGeom prst="rect">
              <a:avLst/>
            </a:prstGeom>
            <a:noFill/>
          </p:spPr>
        </p:pic>
      </p:grpSp>
      <p:grpSp>
        <p:nvGrpSpPr>
          <p:cNvPr id="8" name="Group 12"/>
          <p:cNvGrpSpPr/>
          <p:nvPr/>
        </p:nvGrpSpPr>
        <p:grpSpPr>
          <a:xfrm>
            <a:off x="6324600" y="2667000"/>
            <a:ext cx="2287587" cy="3581400"/>
            <a:chOff x="228600" y="2667000"/>
            <a:chExt cx="2287587" cy="3581400"/>
          </a:xfrm>
        </p:grpSpPr>
        <p:sp>
          <p:nvSpPr>
            <p:cNvPr id="14" name="Cube 13"/>
            <p:cNvSpPr/>
            <p:nvPr/>
          </p:nvSpPr>
          <p:spPr>
            <a:xfrm>
              <a:off x="533400" y="2667000"/>
              <a:ext cx="1828800" cy="35814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3" descr="C:\Users\tdavidock\AppData\Local\Microsoft\Windows\Temporary Internet Files\Content.IE5\PRO84YBA\MC900441459[1].png"/>
            <p:cNvPicPr>
              <a:picLocks noChangeAspect="1" noChangeArrowheads="1"/>
            </p:cNvPicPr>
            <p:nvPr/>
          </p:nvPicPr>
          <p:blipFill>
            <a:blip r:embed="rId2" cstate="screen"/>
            <a:srcRect/>
            <a:stretch>
              <a:fillRect/>
            </a:stretch>
          </p:blipFill>
          <p:spPr bwMode="auto">
            <a:xfrm>
              <a:off x="228600" y="3810000"/>
              <a:ext cx="2287587" cy="2287588"/>
            </a:xfrm>
            <a:prstGeom prst="rect">
              <a:avLst/>
            </a:prstGeom>
            <a:noFill/>
          </p:spPr>
        </p:pic>
      </p:grpSp>
      <p:grpSp>
        <p:nvGrpSpPr>
          <p:cNvPr id="9" name="Group 15"/>
          <p:cNvGrpSpPr/>
          <p:nvPr/>
        </p:nvGrpSpPr>
        <p:grpSpPr>
          <a:xfrm>
            <a:off x="3276600" y="2667000"/>
            <a:ext cx="2287587" cy="3581400"/>
            <a:chOff x="228600" y="2667000"/>
            <a:chExt cx="2287587" cy="3581400"/>
          </a:xfrm>
        </p:grpSpPr>
        <p:sp>
          <p:nvSpPr>
            <p:cNvPr id="17" name="Cube 16"/>
            <p:cNvSpPr/>
            <p:nvPr/>
          </p:nvSpPr>
          <p:spPr>
            <a:xfrm>
              <a:off x="533400" y="2667000"/>
              <a:ext cx="1828800" cy="35814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3" descr="C:\Users\tdavidock\AppData\Local\Microsoft\Windows\Temporary Internet Files\Content.IE5\PRO84YBA\MC900441459[1].png"/>
            <p:cNvPicPr>
              <a:picLocks noChangeAspect="1" noChangeArrowheads="1"/>
            </p:cNvPicPr>
            <p:nvPr/>
          </p:nvPicPr>
          <p:blipFill>
            <a:blip r:embed="rId2" cstate="screen"/>
            <a:srcRect/>
            <a:stretch>
              <a:fillRect/>
            </a:stretch>
          </p:blipFill>
          <p:spPr bwMode="auto">
            <a:xfrm>
              <a:off x="228600" y="3810000"/>
              <a:ext cx="2287587" cy="2287588"/>
            </a:xfrm>
            <a:prstGeom prst="rect">
              <a:avLst/>
            </a:prstGeom>
            <a:noFill/>
          </p:spPr>
        </p:pic>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of Schuylkill Funding</a:t>
            </a:r>
            <a:endParaRPr lang="en-US" dirty="0"/>
          </a:p>
        </p:txBody>
      </p:sp>
      <p:sp>
        <p:nvSpPr>
          <p:cNvPr id="3" name="Content Placeholder 2"/>
          <p:cNvSpPr>
            <a:spLocks noGrp="1"/>
          </p:cNvSpPr>
          <p:nvPr>
            <p:ph idx="1"/>
          </p:nvPr>
        </p:nvSpPr>
        <p:spPr>
          <a:xfrm>
            <a:off x="457200" y="1371600"/>
            <a:ext cx="7772400" cy="4495799"/>
          </a:xfrm>
        </p:spPr>
        <p:txBody>
          <a:bodyPr wrap="square">
            <a:normAutofit/>
          </a:bodyPr>
          <a:lstStyle/>
          <a:p>
            <a:r>
              <a:rPr lang="en-US" dirty="0" smtClean="0"/>
              <a:t>Large watershed need/limited resources</a:t>
            </a:r>
          </a:p>
          <a:p>
            <a:r>
              <a:rPr lang="en-US" dirty="0" smtClean="0"/>
              <a:t>Piecing together various funding programs</a:t>
            </a:r>
          </a:p>
          <a:p>
            <a:r>
              <a:rPr lang="en-US" dirty="0" smtClean="0"/>
              <a:t>Largely project based funding</a:t>
            </a:r>
          </a:p>
          <a:p>
            <a:r>
              <a:rPr lang="en-US" dirty="0" smtClean="0"/>
              <a:t>Developing a sustainable source</a:t>
            </a:r>
          </a:p>
          <a:p>
            <a:r>
              <a:rPr lang="en-US" dirty="0" smtClean="0"/>
              <a:t>Funding vs. Financing (need both)</a:t>
            </a:r>
          </a:p>
          <a:p>
            <a:pPr>
              <a:buNone/>
            </a:pPr>
            <a:endParaRPr lang="en-US" dirty="0"/>
          </a:p>
        </p:txBody>
      </p:sp>
      <p:pic>
        <p:nvPicPr>
          <p:cNvPr id="92163" name="Picture 3" descr="C:\Users\tdavidock\AppData\Local\Microsoft\Windows\Temporary Internet Files\Content.IE5\N6E1KNTW\MC900078626[1].wmf"/>
          <p:cNvPicPr>
            <a:picLocks noChangeAspect="1" noChangeArrowheads="1"/>
          </p:cNvPicPr>
          <p:nvPr/>
        </p:nvPicPr>
        <p:blipFill>
          <a:blip r:embed="rId2" cstate="screen"/>
          <a:srcRect/>
          <a:stretch>
            <a:fillRect/>
          </a:stretch>
        </p:blipFill>
        <p:spPr bwMode="auto">
          <a:xfrm>
            <a:off x="6705600" y="2743200"/>
            <a:ext cx="2150760" cy="301950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accel="50000" fill="hold" grpId="0" nodeType="clickEffect">
                                  <p:stCondLst>
                                    <p:cond delay="0"/>
                                  </p:stCondLst>
                                  <p:childTnLst>
                                    <p:animClr clrSpc="rgb">
                                      <p:cBhvr override="childStyle">
                                        <p:cTn id="6" dur="1000" fill="hold"/>
                                        <p:tgtEl>
                                          <p:spTgt spid="3">
                                            <p:txEl>
                                              <p:pRg st="0" end="0"/>
                                            </p:txEl>
                                          </p:spTgt>
                                        </p:tgtEl>
                                        <p:attrNameLst>
                                          <p:attrName>style.color</p:attrName>
                                        </p:attrNameLst>
                                      </p:cBhvr>
                                      <p:to>
                                        <a:srgbClr val="FFFF00"/>
                                      </p:to>
                                    </p:animClr>
                                  </p:childTnLst>
                                  <p:subTnLst>
                                    <p:animClr>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3" presetClass="emph" presetSubtype="2" accel="50000" fill="hold" grpId="0" nodeType="clickEffect">
                                  <p:stCondLst>
                                    <p:cond delay="0"/>
                                  </p:stCondLst>
                                  <p:childTnLst>
                                    <p:animClr clrSpc="rgb">
                                      <p:cBhvr override="childStyle">
                                        <p:cTn id="10" dur="1000" fill="hold"/>
                                        <p:tgtEl>
                                          <p:spTgt spid="3">
                                            <p:txEl>
                                              <p:pRg st="1" end="1"/>
                                            </p:txEl>
                                          </p:spTgt>
                                        </p:tgtEl>
                                        <p:attrNameLst>
                                          <p:attrName>style.color</p:attrName>
                                        </p:attrNameLst>
                                      </p:cBhvr>
                                      <p:to>
                                        <a:srgbClr val="FFFF00"/>
                                      </p:to>
                                    </p:animClr>
                                  </p:childTnLst>
                                  <p:subTnLst>
                                    <p:animClr>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3" presetClass="emph" presetSubtype="2" accel="50000" fill="hold" grpId="0" nodeType="clickEffect">
                                  <p:stCondLst>
                                    <p:cond delay="0"/>
                                  </p:stCondLst>
                                  <p:childTnLst>
                                    <p:animClr clrSpc="rgb">
                                      <p:cBhvr override="childStyle">
                                        <p:cTn id="14" dur="1000" fill="hold"/>
                                        <p:tgtEl>
                                          <p:spTgt spid="3">
                                            <p:txEl>
                                              <p:pRg st="2" end="2"/>
                                            </p:txEl>
                                          </p:spTgt>
                                        </p:tgtEl>
                                        <p:attrNameLst>
                                          <p:attrName>style.color</p:attrName>
                                        </p:attrNameLst>
                                      </p:cBhvr>
                                      <p:to>
                                        <a:srgbClr val="FFFF00"/>
                                      </p:to>
                                    </p:animClr>
                                  </p:childTnLst>
                                  <p:subTnLst>
                                    <p:animClr>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3" presetClass="emph" presetSubtype="2" accel="50000" fill="hold" grpId="0" nodeType="clickEffect">
                                  <p:stCondLst>
                                    <p:cond delay="0"/>
                                  </p:stCondLst>
                                  <p:childTnLst>
                                    <p:animClr clrSpc="rgb">
                                      <p:cBhvr override="childStyle">
                                        <p:cTn id="18" dur="1000" fill="hold"/>
                                        <p:tgtEl>
                                          <p:spTgt spid="3">
                                            <p:txEl>
                                              <p:pRg st="3" end="3"/>
                                            </p:txEl>
                                          </p:spTgt>
                                        </p:tgtEl>
                                        <p:attrNameLst>
                                          <p:attrName>style.color</p:attrName>
                                        </p:attrNameLst>
                                      </p:cBhvr>
                                      <p:to>
                                        <a:srgbClr val="FFFF00"/>
                                      </p:to>
                                    </p:animClr>
                                  </p:childTnLst>
                                  <p:subTnLst>
                                    <p:animClr>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3" presetClass="emph" presetSubtype="2" accel="50000" fill="hold" grpId="0" nodeType="clickEffect">
                                  <p:stCondLst>
                                    <p:cond delay="0"/>
                                  </p:stCondLst>
                                  <p:childTnLst>
                                    <p:animClr clrSpc="rgb">
                                      <p:cBhvr override="childStyle">
                                        <p:cTn id="22" dur="1000" fill="hold"/>
                                        <p:tgtEl>
                                          <p:spTgt spid="3">
                                            <p:txEl>
                                              <p:pRg st="4" end="4"/>
                                            </p:txEl>
                                          </p:spTgt>
                                        </p:tgtEl>
                                        <p:attrNameLst>
                                          <p:attrName>style.color</p:attrName>
                                        </p:attrNameLst>
                                      </p:cBhvr>
                                      <p:to>
                                        <a:srgbClr val="FFFF00"/>
                                      </p:to>
                                    </p:animClr>
                                  </p:childTnLst>
                                  <p:subTnLst>
                                    <p:animClr>
                                      <p:cBhvr override="childStyle">
                                        <p:cTn dur="1" fill="hold" display="0" masterRel="nextClick" afterEffect="1"/>
                                        <p:tgtEl>
                                          <p:spTgt spid="3">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dirty="0" smtClean="0"/>
              <a:t>The Schuylkill River Watershed</a:t>
            </a:r>
          </a:p>
        </p:txBody>
      </p:sp>
      <p:pic>
        <p:nvPicPr>
          <p:cNvPr id="136196" name="Picture 4" descr="img_11"/>
          <p:cNvPicPr>
            <a:picLocks noChangeAspect="1" noChangeArrowheads="1"/>
          </p:cNvPicPr>
          <p:nvPr/>
        </p:nvPicPr>
        <p:blipFill>
          <a:blip r:embed="rId3" cstate="screen"/>
          <a:srcRect/>
          <a:stretch>
            <a:fillRect/>
          </a:stretch>
        </p:blipFill>
        <p:spPr bwMode="auto">
          <a:xfrm>
            <a:off x="867508" y="1824659"/>
            <a:ext cx="3226193" cy="241964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36198" name="Picture 6" descr="img_4"/>
          <p:cNvPicPr>
            <a:picLocks noChangeAspect="1" noChangeArrowheads="1"/>
          </p:cNvPicPr>
          <p:nvPr/>
        </p:nvPicPr>
        <p:blipFill>
          <a:blip r:embed="rId4" cstate="screen"/>
          <a:srcRect/>
          <a:stretch>
            <a:fillRect/>
          </a:stretch>
        </p:blipFill>
        <p:spPr bwMode="auto">
          <a:xfrm>
            <a:off x="4868255" y="1814735"/>
            <a:ext cx="3906503" cy="259710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36200" name="Picture 8" descr="http://www.schuylkillriver.org/Resources/Photos/Kernsville_4.jpg"/>
          <p:cNvPicPr>
            <a:picLocks noChangeAspect="1" noChangeArrowheads="1"/>
          </p:cNvPicPr>
          <p:nvPr/>
        </p:nvPicPr>
        <p:blipFill>
          <a:blip r:embed="rId5" cstate="screen"/>
          <a:srcRect/>
          <a:stretch>
            <a:fillRect/>
          </a:stretch>
        </p:blipFill>
        <p:spPr bwMode="auto">
          <a:xfrm>
            <a:off x="2758098" y="3428097"/>
            <a:ext cx="3260655" cy="249440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 of Schuylkill Funding</a:t>
            </a:r>
            <a:endParaRPr lang="en-US" dirty="0"/>
          </a:p>
        </p:txBody>
      </p:sp>
      <p:sp>
        <p:nvSpPr>
          <p:cNvPr id="3" name="Content Placeholder 2"/>
          <p:cNvSpPr>
            <a:spLocks noGrp="1"/>
          </p:cNvSpPr>
          <p:nvPr>
            <p:ph idx="1"/>
          </p:nvPr>
        </p:nvSpPr>
        <p:spPr>
          <a:xfrm>
            <a:off x="457200" y="1600201"/>
            <a:ext cx="8686800" cy="3581399"/>
          </a:xfrm>
        </p:spPr>
        <p:txBody>
          <a:bodyPr>
            <a:normAutofit fontScale="92500"/>
          </a:bodyPr>
          <a:lstStyle/>
          <a:p>
            <a:r>
              <a:rPr lang="en-US" dirty="0" smtClean="0"/>
              <a:t>Diverse- No single source</a:t>
            </a:r>
          </a:p>
          <a:p>
            <a:r>
              <a:rPr lang="en-US" dirty="0" smtClean="0"/>
              <a:t>Strong prioritization (project-based funding)</a:t>
            </a:r>
          </a:p>
          <a:p>
            <a:r>
              <a:rPr lang="en-US" dirty="0" smtClean="0"/>
              <a:t>Funding acquired by local partners</a:t>
            </a:r>
          </a:p>
          <a:p>
            <a:r>
              <a:rPr lang="en-US" dirty="0" smtClean="0"/>
              <a:t>Network provide strong ability to leverage</a:t>
            </a:r>
          </a:p>
          <a:p>
            <a:r>
              <a:rPr lang="en-US" dirty="0" smtClean="0"/>
              <a:t>After 10 years- SAN well know with funders</a:t>
            </a:r>
          </a:p>
          <a:p>
            <a:r>
              <a:rPr lang="en-US" dirty="0" smtClean="0"/>
              <a:t>Build into grant programs (SRRF, Growing Greener)</a:t>
            </a:r>
          </a:p>
          <a:p>
            <a:endParaRPr lang="en-US" dirty="0" smtClean="0"/>
          </a:p>
          <a:p>
            <a:endParaRPr lang="en-US" dirty="0" smtClean="0"/>
          </a:p>
          <a:p>
            <a:endParaRPr lang="en-US" dirty="0"/>
          </a:p>
        </p:txBody>
      </p:sp>
      <p:pic>
        <p:nvPicPr>
          <p:cNvPr id="93186" name="Picture 2" descr="C:\Users\tdavidock\AppData\Local\Microsoft\Windows\Temporary Internet Files\Content.IE5\PRO84YBA\MC900078749[1].wmf"/>
          <p:cNvPicPr>
            <a:picLocks noChangeAspect="1" noChangeArrowheads="1"/>
          </p:cNvPicPr>
          <p:nvPr/>
        </p:nvPicPr>
        <p:blipFill>
          <a:blip r:embed="rId2" cstate="screen"/>
          <a:srcRect/>
          <a:stretch>
            <a:fillRect/>
          </a:stretch>
        </p:blipFill>
        <p:spPr bwMode="auto">
          <a:xfrm>
            <a:off x="2667000" y="4953000"/>
            <a:ext cx="3825875" cy="159501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p:cBhvr override="childStyle">
                                        <p:cTn id="6" dur="1000" fill="hold"/>
                                        <p:tgtEl>
                                          <p:spTgt spid="3">
                                            <p:txEl>
                                              <p:pRg st="0" end="0"/>
                                            </p:txEl>
                                          </p:spTgt>
                                        </p:tgtEl>
                                        <p:attrNameLst>
                                          <p:attrName>style.color</p:attrName>
                                        </p:attrNameLst>
                                      </p:cBhvr>
                                      <p:to>
                                        <a:srgbClr val="FFFF00"/>
                                      </p:to>
                                    </p:animClr>
                                  </p:childTnLst>
                                  <p:subTnLst>
                                    <p:animClr>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3" presetClass="emph" presetSubtype="2" fill="hold" grpId="0" nodeType="clickEffect">
                                  <p:stCondLst>
                                    <p:cond delay="0"/>
                                  </p:stCondLst>
                                  <p:childTnLst>
                                    <p:animClr clrSpc="rgb">
                                      <p:cBhvr override="childStyle">
                                        <p:cTn id="10" dur="1000" fill="hold"/>
                                        <p:tgtEl>
                                          <p:spTgt spid="3">
                                            <p:txEl>
                                              <p:pRg st="1" end="1"/>
                                            </p:txEl>
                                          </p:spTgt>
                                        </p:tgtEl>
                                        <p:attrNameLst>
                                          <p:attrName>style.color</p:attrName>
                                        </p:attrNameLst>
                                      </p:cBhvr>
                                      <p:to>
                                        <a:srgbClr val="FFFF00"/>
                                      </p:to>
                                    </p:animClr>
                                  </p:childTnLst>
                                  <p:subTnLst>
                                    <p:animClr>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3" presetClass="emph" presetSubtype="2" fill="hold" grpId="0" nodeType="clickEffect">
                                  <p:stCondLst>
                                    <p:cond delay="0"/>
                                  </p:stCondLst>
                                  <p:childTnLst>
                                    <p:animClr clrSpc="rgb">
                                      <p:cBhvr override="childStyle">
                                        <p:cTn id="14" dur="1000" fill="hold"/>
                                        <p:tgtEl>
                                          <p:spTgt spid="3">
                                            <p:txEl>
                                              <p:pRg st="2" end="2"/>
                                            </p:txEl>
                                          </p:spTgt>
                                        </p:tgtEl>
                                        <p:attrNameLst>
                                          <p:attrName>style.color</p:attrName>
                                        </p:attrNameLst>
                                      </p:cBhvr>
                                      <p:to>
                                        <a:srgbClr val="FFFF00"/>
                                      </p:to>
                                    </p:animClr>
                                  </p:childTnLst>
                                  <p:subTnLst>
                                    <p:animClr>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3" presetClass="emph" presetSubtype="2" fill="hold" grpId="0" nodeType="clickEffect">
                                  <p:stCondLst>
                                    <p:cond delay="0"/>
                                  </p:stCondLst>
                                  <p:childTnLst>
                                    <p:animClr clrSpc="rgb">
                                      <p:cBhvr override="childStyle">
                                        <p:cTn id="18" dur="1000" fill="hold"/>
                                        <p:tgtEl>
                                          <p:spTgt spid="3">
                                            <p:txEl>
                                              <p:pRg st="3" end="3"/>
                                            </p:txEl>
                                          </p:spTgt>
                                        </p:tgtEl>
                                        <p:attrNameLst>
                                          <p:attrName>style.color</p:attrName>
                                        </p:attrNameLst>
                                      </p:cBhvr>
                                      <p:to>
                                        <a:srgbClr val="FFFF00"/>
                                      </p:to>
                                    </p:animClr>
                                  </p:childTnLst>
                                  <p:subTnLst>
                                    <p:animClr>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3" presetClass="emph" presetSubtype="2" fill="hold" grpId="0" nodeType="clickEffect">
                                  <p:stCondLst>
                                    <p:cond delay="0"/>
                                  </p:stCondLst>
                                  <p:childTnLst>
                                    <p:animClr clrSpc="rgb">
                                      <p:cBhvr override="childStyle">
                                        <p:cTn id="22" dur="1000" fill="hold"/>
                                        <p:tgtEl>
                                          <p:spTgt spid="3">
                                            <p:txEl>
                                              <p:pRg st="4" end="4"/>
                                            </p:txEl>
                                          </p:spTgt>
                                        </p:tgtEl>
                                        <p:attrNameLst>
                                          <p:attrName>style.color</p:attrName>
                                        </p:attrNameLst>
                                      </p:cBhvr>
                                      <p:to>
                                        <a:srgbClr val="FFFF00"/>
                                      </p:to>
                                    </p:animClr>
                                  </p:childTnLst>
                                  <p:subTnLst>
                                    <p:animClr>
                                      <p:cBhvr override="childStyle">
                                        <p:cTn dur="1" fill="hold" display="0" masterRel="nextClick" afterEffect="1"/>
                                        <p:tgtEl>
                                          <p:spTgt spid="3">
                                            <p:txEl>
                                              <p:pRg st="4" end="4"/>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3" presetClass="emph" presetSubtype="2" fill="hold" grpId="0" nodeType="clickEffect">
                                  <p:stCondLst>
                                    <p:cond delay="0"/>
                                  </p:stCondLst>
                                  <p:childTnLst>
                                    <p:animClr clrSpc="rgb">
                                      <p:cBhvr override="childStyle">
                                        <p:cTn id="26" dur="1000" fill="hold"/>
                                        <p:tgtEl>
                                          <p:spTgt spid="3">
                                            <p:txEl>
                                              <p:pRg st="5" end="5"/>
                                            </p:txEl>
                                          </p:spTgt>
                                        </p:tgtEl>
                                        <p:attrNameLst>
                                          <p:attrName>style.color</p:attrName>
                                        </p:attrNameLst>
                                      </p:cBhvr>
                                      <p:to>
                                        <a:srgbClr val="FFFF00"/>
                                      </p:to>
                                    </p:animClr>
                                  </p:childTnLst>
                                  <p:subTnLst>
                                    <p:animClr>
                                      <p:cBhvr override="childStyle">
                                        <p:cTn dur="1" fill="hold" display="0" masterRel="nextClick" afterEffect="1"/>
                                        <p:tgtEl>
                                          <p:spTgt spid="3">
                                            <p:txEl>
                                              <p:pRg st="5" end="5"/>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Best Practices for successful funding</a:t>
            </a:r>
            <a:endParaRPr lang="en-US" dirty="0"/>
          </a:p>
        </p:txBody>
      </p:sp>
      <p:sp>
        <p:nvSpPr>
          <p:cNvPr id="3" name="Content Placeholder 2"/>
          <p:cNvSpPr>
            <a:spLocks noGrp="1"/>
          </p:cNvSpPr>
          <p:nvPr>
            <p:ph idx="1"/>
          </p:nvPr>
        </p:nvSpPr>
        <p:spPr>
          <a:xfrm>
            <a:off x="228600" y="1600200"/>
            <a:ext cx="6172200" cy="5029200"/>
          </a:xfrm>
        </p:spPr>
        <p:txBody>
          <a:bodyPr>
            <a:normAutofit fontScale="92500"/>
          </a:bodyPr>
          <a:lstStyle/>
          <a:p>
            <a:r>
              <a:rPr lang="en-US" dirty="0" smtClean="0"/>
              <a:t>Collaboration</a:t>
            </a:r>
          </a:p>
          <a:p>
            <a:pPr lvl="1"/>
            <a:r>
              <a:rPr lang="en-US" dirty="0" smtClean="0"/>
              <a:t>Source water protection funding comes in all different shapes and sizes</a:t>
            </a:r>
          </a:p>
          <a:p>
            <a:pPr lvl="1"/>
            <a:r>
              <a:rPr lang="en-US" dirty="0" smtClean="0"/>
              <a:t>Accounting for all SWP efforts</a:t>
            </a:r>
          </a:p>
          <a:p>
            <a:pPr lvl="1"/>
            <a:r>
              <a:rPr lang="en-US" dirty="0" smtClean="0"/>
              <a:t>A rising tide lifts all efforts</a:t>
            </a:r>
          </a:p>
          <a:p>
            <a:pPr>
              <a:spcBef>
                <a:spcPts val="1800"/>
              </a:spcBef>
            </a:pPr>
            <a:r>
              <a:rPr lang="en-US" dirty="0" smtClean="0"/>
              <a:t>Prioritization</a:t>
            </a:r>
          </a:p>
          <a:p>
            <a:pPr lvl="1"/>
            <a:r>
              <a:rPr lang="en-US" dirty="0" smtClean="0"/>
              <a:t>Making the most out of limited resources</a:t>
            </a:r>
          </a:p>
          <a:p>
            <a:pPr lvl="1"/>
            <a:r>
              <a:rPr lang="en-US" dirty="0" smtClean="0"/>
              <a:t>Logical investments for funders</a:t>
            </a:r>
          </a:p>
          <a:p>
            <a:pPr lvl="1"/>
            <a:r>
              <a:rPr lang="en-US" dirty="0" smtClean="0"/>
              <a:t>Understanding the need</a:t>
            </a:r>
          </a:p>
        </p:txBody>
      </p:sp>
      <p:pic>
        <p:nvPicPr>
          <p:cNvPr id="4" name="Picture 3" descr="ACh5L7.JPEG"/>
          <p:cNvPicPr>
            <a:picLocks noChangeAspect="1"/>
          </p:cNvPicPr>
          <p:nvPr/>
        </p:nvPicPr>
        <p:blipFill>
          <a:blip r:embed="rId2" cstate="screen"/>
          <a:stretch>
            <a:fillRect/>
          </a:stretch>
        </p:blipFill>
        <p:spPr>
          <a:xfrm>
            <a:off x="5410200" y="4191000"/>
            <a:ext cx="3531691"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p:cBhvr override="childStyle">
                                        <p:cTn id="6" dur="1000" fill="hold"/>
                                        <p:tgtEl>
                                          <p:spTgt spid="3">
                                            <p:txEl>
                                              <p:pRg st="0" end="0"/>
                                            </p:txEl>
                                          </p:spTgt>
                                        </p:tgtEl>
                                        <p:attrNameLst>
                                          <p:attrName>style.color</p:attrName>
                                        </p:attrNameLst>
                                      </p:cBhvr>
                                      <p:to>
                                        <a:srgbClr val="FFFF00"/>
                                      </p:to>
                                    </p:animClr>
                                  </p:childTnLst>
                                  <p:subTnLst>
                                    <p:animClr>
                                      <p:cBhvr override="childStyle">
                                        <p:cTn dur="1" fill="hold" display="0" masterRel="nextClick" afterEffect="1"/>
                                        <p:tgtEl>
                                          <p:spTgt spid="3">
                                            <p:txEl>
                                              <p:pRg st="0" end="0"/>
                                            </p:txEl>
                                          </p:spTgt>
                                        </p:tgtEl>
                                        <p:attrNameLst>
                                          <p:attrName>ppt_c</p:attrName>
                                        </p:attrNameLst>
                                      </p:cBhvr>
                                      <p:to>
                                        <a:schemeClr val="accent1"/>
                                      </p:to>
                                    </p:animClr>
                                  </p:subTnLst>
                                </p:cTn>
                              </p:par>
                              <p:par>
                                <p:cTn id="7" presetID="3" presetClass="emph" presetSubtype="2" fill="hold" grpId="0" nodeType="withEffect">
                                  <p:stCondLst>
                                    <p:cond delay="0"/>
                                  </p:stCondLst>
                                  <p:childTnLst>
                                    <p:animClr clrSpc="rgb">
                                      <p:cBhvr override="childStyle">
                                        <p:cTn id="8" dur="1000" fill="hold"/>
                                        <p:tgtEl>
                                          <p:spTgt spid="3">
                                            <p:txEl>
                                              <p:pRg st="1" end="1"/>
                                            </p:txEl>
                                          </p:spTgt>
                                        </p:tgtEl>
                                        <p:attrNameLst>
                                          <p:attrName>style.color</p:attrName>
                                        </p:attrNameLst>
                                      </p:cBhvr>
                                      <p:to>
                                        <a:srgbClr val="FFFF00"/>
                                      </p:to>
                                    </p:animClr>
                                  </p:childTnLst>
                                  <p:subTnLst>
                                    <p:animClr>
                                      <p:cBhvr override="childStyle">
                                        <p:cTn dur="1" fill="hold" display="0" masterRel="nextClick" afterEffect="1"/>
                                        <p:tgtEl>
                                          <p:spTgt spid="3">
                                            <p:txEl>
                                              <p:pRg st="1" end="1"/>
                                            </p:txEl>
                                          </p:spTgt>
                                        </p:tgtEl>
                                        <p:attrNameLst>
                                          <p:attrName>ppt_c</p:attrName>
                                        </p:attrNameLst>
                                      </p:cBhvr>
                                      <p:to>
                                        <a:schemeClr val="accent1"/>
                                      </p:to>
                                    </p:animClr>
                                  </p:subTnLst>
                                </p:cTn>
                              </p:par>
                              <p:par>
                                <p:cTn id="9" presetID="3" presetClass="emph" presetSubtype="2" fill="hold" grpId="0" nodeType="withEffect">
                                  <p:stCondLst>
                                    <p:cond delay="0"/>
                                  </p:stCondLst>
                                  <p:childTnLst>
                                    <p:animClr clrSpc="rgb">
                                      <p:cBhvr override="childStyle">
                                        <p:cTn id="10" dur="1000" fill="hold"/>
                                        <p:tgtEl>
                                          <p:spTgt spid="3">
                                            <p:txEl>
                                              <p:pRg st="2" end="2"/>
                                            </p:txEl>
                                          </p:spTgt>
                                        </p:tgtEl>
                                        <p:attrNameLst>
                                          <p:attrName>style.color</p:attrName>
                                        </p:attrNameLst>
                                      </p:cBhvr>
                                      <p:to>
                                        <a:srgbClr val="FFFF00"/>
                                      </p:to>
                                    </p:animClr>
                                  </p:childTnLst>
                                  <p:subTnLst>
                                    <p:animClr>
                                      <p:cBhvr override="childStyle">
                                        <p:cTn dur="1" fill="hold" display="0" masterRel="nextClick" afterEffect="1"/>
                                        <p:tgtEl>
                                          <p:spTgt spid="3">
                                            <p:txEl>
                                              <p:pRg st="2" end="2"/>
                                            </p:txEl>
                                          </p:spTgt>
                                        </p:tgtEl>
                                        <p:attrNameLst>
                                          <p:attrName>ppt_c</p:attrName>
                                        </p:attrNameLst>
                                      </p:cBhvr>
                                      <p:to>
                                        <a:schemeClr val="accent1"/>
                                      </p:to>
                                    </p:animClr>
                                  </p:subTnLst>
                                </p:cTn>
                              </p:par>
                              <p:par>
                                <p:cTn id="11" presetID="3" presetClass="emph" presetSubtype="2" fill="hold" grpId="0" nodeType="withEffect">
                                  <p:stCondLst>
                                    <p:cond delay="0"/>
                                  </p:stCondLst>
                                  <p:childTnLst>
                                    <p:animClr clrSpc="rgb">
                                      <p:cBhvr override="childStyle">
                                        <p:cTn id="12" dur="1000" fill="hold"/>
                                        <p:tgtEl>
                                          <p:spTgt spid="3">
                                            <p:txEl>
                                              <p:pRg st="3" end="3"/>
                                            </p:txEl>
                                          </p:spTgt>
                                        </p:tgtEl>
                                        <p:attrNameLst>
                                          <p:attrName>style.color</p:attrName>
                                        </p:attrNameLst>
                                      </p:cBhvr>
                                      <p:to>
                                        <a:srgbClr val="FFFF00"/>
                                      </p:to>
                                    </p:animClr>
                                  </p:childTnLst>
                                  <p:subTnLst>
                                    <p:animClr>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3" presetClass="emph" presetSubtype="2" fill="hold" grpId="0" nodeType="clickEffect">
                                  <p:stCondLst>
                                    <p:cond delay="0"/>
                                  </p:stCondLst>
                                  <p:childTnLst>
                                    <p:animClr clrSpc="rgb">
                                      <p:cBhvr override="childStyle">
                                        <p:cTn id="16" dur="1000" fill="hold"/>
                                        <p:tgtEl>
                                          <p:spTgt spid="3">
                                            <p:txEl>
                                              <p:pRg st="4" end="4"/>
                                            </p:txEl>
                                          </p:spTgt>
                                        </p:tgtEl>
                                        <p:attrNameLst>
                                          <p:attrName>style.color</p:attrName>
                                        </p:attrNameLst>
                                      </p:cBhvr>
                                      <p:to>
                                        <a:srgbClr val="FFFF00"/>
                                      </p:to>
                                    </p:animClr>
                                  </p:childTnLst>
                                  <p:subTnLst>
                                    <p:animClr>
                                      <p:cBhvr override="childStyle">
                                        <p:cTn dur="1" fill="hold" display="0" masterRel="nextClick" afterEffect="1"/>
                                        <p:tgtEl>
                                          <p:spTgt spid="3">
                                            <p:txEl>
                                              <p:pRg st="4" end="4"/>
                                            </p:txEl>
                                          </p:spTgt>
                                        </p:tgtEl>
                                        <p:attrNameLst>
                                          <p:attrName>ppt_c</p:attrName>
                                        </p:attrNameLst>
                                      </p:cBhvr>
                                      <p:to>
                                        <a:schemeClr val="accent1"/>
                                      </p:to>
                                    </p:animClr>
                                  </p:subTnLst>
                                </p:cTn>
                              </p:par>
                              <p:par>
                                <p:cTn id="17" presetID="3" presetClass="emph" presetSubtype="2" fill="hold" grpId="0" nodeType="withEffect">
                                  <p:stCondLst>
                                    <p:cond delay="0"/>
                                  </p:stCondLst>
                                  <p:childTnLst>
                                    <p:animClr clrSpc="rgb">
                                      <p:cBhvr override="childStyle">
                                        <p:cTn id="18" dur="1000" fill="hold"/>
                                        <p:tgtEl>
                                          <p:spTgt spid="3">
                                            <p:txEl>
                                              <p:pRg st="5" end="5"/>
                                            </p:txEl>
                                          </p:spTgt>
                                        </p:tgtEl>
                                        <p:attrNameLst>
                                          <p:attrName>style.color</p:attrName>
                                        </p:attrNameLst>
                                      </p:cBhvr>
                                      <p:to>
                                        <a:srgbClr val="FFFF00"/>
                                      </p:to>
                                    </p:animClr>
                                  </p:childTnLst>
                                  <p:subTnLst>
                                    <p:animClr>
                                      <p:cBhvr override="childStyle">
                                        <p:cTn dur="1" fill="hold" display="0" masterRel="nextClick" afterEffect="1"/>
                                        <p:tgtEl>
                                          <p:spTgt spid="3">
                                            <p:txEl>
                                              <p:pRg st="5" end="5"/>
                                            </p:txEl>
                                          </p:spTgt>
                                        </p:tgtEl>
                                        <p:attrNameLst>
                                          <p:attrName>ppt_c</p:attrName>
                                        </p:attrNameLst>
                                      </p:cBhvr>
                                      <p:to>
                                        <a:schemeClr val="accent1"/>
                                      </p:to>
                                    </p:animClr>
                                  </p:subTnLst>
                                </p:cTn>
                              </p:par>
                              <p:par>
                                <p:cTn id="19" presetID="3" presetClass="emph" presetSubtype="2" fill="hold" grpId="0" nodeType="withEffect">
                                  <p:stCondLst>
                                    <p:cond delay="0"/>
                                  </p:stCondLst>
                                  <p:childTnLst>
                                    <p:animClr clrSpc="rgb">
                                      <p:cBhvr override="childStyle">
                                        <p:cTn id="20" dur="1000" fill="hold"/>
                                        <p:tgtEl>
                                          <p:spTgt spid="3">
                                            <p:txEl>
                                              <p:pRg st="6" end="6"/>
                                            </p:txEl>
                                          </p:spTgt>
                                        </p:tgtEl>
                                        <p:attrNameLst>
                                          <p:attrName>style.color</p:attrName>
                                        </p:attrNameLst>
                                      </p:cBhvr>
                                      <p:to>
                                        <a:srgbClr val="FFFF00"/>
                                      </p:to>
                                    </p:animClr>
                                  </p:childTnLst>
                                  <p:subTnLst>
                                    <p:animClr>
                                      <p:cBhvr override="childStyle">
                                        <p:cTn dur="1" fill="hold" display="0" masterRel="nextClick" afterEffect="1"/>
                                        <p:tgtEl>
                                          <p:spTgt spid="3">
                                            <p:txEl>
                                              <p:pRg st="6" end="6"/>
                                            </p:txEl>
                                          </p:spTgt>
                                        </p:tgtEl>
                                        <p:attrNameLst>
                                          <p:attrName>ppt_c</p:attrName>
                                        </p:attrNameLst>
                                      </p:cBhvr>
                                      <p:to>
                                        <a:schemeClr val="accent1"/>
                                      </p:to>
                                    </p:animClr>
                                  </p:subTnLst>
                                </p:cTn>
                              </p:par>
                              <p:par>
                                <p:cTn id="21" presetID="3" presetClass="emph" presetSubtype="2" fill="hold" grpId="0" nodeType="withEffect">
                                  <p:stCondLst>
                                    <p:cond delay="0"/>
                                  </p:stCondLst>
                                  <p:childTnLst>
                                    <p:animClr clrSpc="rgb">
                                      <p:cBhvr override="childStyle">
                                        <p:cTn id="22" dur="1000" fill="hold"/>
                                        <p:tgtEl>
                                          <p:spTgt spid="3">
                                            <p:txEl>
                                              <p:pRg st="7" end="7"/>
                                            </p:txEl>
                                          </p:spTgt>
                                        </p:tgtEl>
                                        <p:attrNameLst>
                                          <p:attrName>style.color</p:attrName>
                                        </p:attrNameLst>
                                      </p:cBhvr>
                                      <p:to>
                                        <a:srgbClr val="FFFF00"/>
                                      </p:to>
                                    </p:animClr>
                                  </p:childTnLst>
                                  <p:subTnLst>
                                    <p:animClr>
                                      <p:cBhvr override="childStyle">
                                        <p:cTn dur="1" fill="hold" display="0" masterRel="nextClick" afterEffect="1"/>
                                        <p:tgtEl>
                                          <p:spTgt spid="3">
                                            <p:txEl>
                                              <p:pRg st="7" end="7"/>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Best Practices for successful funding </a:t>
            </a:r>
            <a:r>
              <a:rPr lang="en-US" sz="2000" dirty="0" smtClean="0"/>
              <a:t>cont.</a:t>
            </a:r>
            <a:endParaRPr lang="en-US" sz="2000" dirty="0"/>
          </a:p>
        </p:txBody>
      </p:sp>
      <p:sp>
        <p:nvSpPr>
          <p:cNvPr id="3" name="Content Placeholder 2"/>
          <p:cNvSpPr>
            <a:spLocks noGrp="1"/>
          </p:cNvSpPr>
          <p:nvPr>
            <p:ph idx="1"/>
          </p:nvPr>
        </p:nvSpPr>
        <p:spPr>
          <a:xfrm>
            <a:off x="228600" y="1600200"/>
            <a:ext cx="5943600" cy="4525963"/>
          </a:xfrm>
        </p:spPr>
        <p:txBody>
          <a:bodyPr>
            <a:normAutofit lnSpcReduction="10000"/>
          </a:bodyPr>
          <a:lstStyle/>
          <a:p>
            <a:r>
              <a:rPr lang="en-US" dirty="0" smtClean="0"/>
              <a:t>Evaluation</a:t>
            </a:r>
          </a:p>
          <a:p>
            <a:pPr lvl="1"/>
            <a:r>
              <a:rPr lang="en-US" dirty="0" smtClean="0"/>
              <a:t>Quantitative and Qualitative</a:t>
            </a:r>
          </a:p>
          <a:p>
            <a:pPr lvl="1"/>
            <a:r>
              <a:rPr lang="en-US" dirty="0" smtClean="0"/>
              <a:t>Benefits of articulating impact</a:t>
            </a:r>
          </a:p>
          <a:p>
            <a:pPr lvl="1"/>
            <a:r>
              <a:rPr lang="en-US" dirty="0" smtClean="0"/>
              <a:t>Make the most out of limited resources</a:t>
            </a:r>
          </a:p>
          <a:p>
            <a:pPr>
              <a:spcBef>
                <a:spcPts val="1800"/>
              </a:spcBef>
            </a:pPr>
            <a:r>
              <a:rPr lang="en-US" dirty="0" smtClean="0"/>
              <a:t>Celebration</a:t>
            </a:r>
          </a:p>
          <a:p>
            <a:pPr lvl="1"/>
            <a:r>
              <a:rPr lang="en-US" dirty="0" smtClean="0"/>
              <a:t>Make the time for celebration</a:t>
            </a:r>
          </a:p>
          <a:p>
            <a:pPr lvl="1"/>
            <a:r>
              <a:rPr lang="en-US" dirty="0" smtClean="0"/>
              <a:t>Press and social media</a:t>
            </a:r>
          </a:p>
          <a:p>
            <a:pPr lvl="1"/>
            <a:r>
              <a:rPr lang="en-US" dirty="0" smtClean="0"/>
              <a:t>Recognize funders</a:t>
            </a:r>
          </a:p>
          <a:p>
            <a:pPr lvl="1"/>
            <a:endParaRPr lang="en-US" dirty="0" smtClean="0"/>
          </a:p>
        </p:txBody>
      </p:sp>
      <p:pic>
        <p:nvPicPr>
          <p:cNvPr id="4" name="Picture 3" descr="GU8WrQ.png"/>
          <p:cNvPicPr>
            <a:picLocks noChangeAspect="1"/>
          </p:cNvPicPr>
          <p:nvPr/>
        </p:nvPicPr>
        <p:blipFill>
          <a:blip r:embed="rId2" cstate="screen"/>
          <a:stretch>
            <a:fillRect/>
          </a:stretch>
        </p:blipFill>
        <p:spPr>
          <a:xfrm>
            <a:off x="6019800" y="2057400"/>
            <a:ext cx="2897551" cy="3962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p:cBhvr override="childStyle">
                                        <p:cTn id="6" dur="1000" fill="hold"/>
                                        <p:tgtEl>
                                          <p:spTgt spid="3">
                                            <p:txEl>
                                              <p:pRg st="0" end="0"/>
                                            </p:txEl>
                                          </p:spTgt>
                                        </p:tgtEl>
                                        <p:attrNameLst>
                                          <p:attrName>style.color</p:attrName>
                                        </p:attrNameLst>
                                      </p:cBhvr>
                                      <p:to>
                                        <a:srgbClr val="FFFF00"/>
                                      </p:to>
                                    </p:animClr>
                                  </p:childTnLst>
                                  <p:subTnLst>
                                    <p:animClr>
                                      <p:cBhvr override="childStyle">
                                        <p:cTn dur="1" fill="hold" display="0" masterRel="nextClick" afterEffect="1"/>
                                        <p:tgtEl>
                                          <p:spTgt spid="3">
                                            <p:txEl>
                                              <p:pRg st="0" end="0"/>
                                            </p:txEl>
                                          </p:spTgt>
                                        </p:tgtEl>
                                        <p:attrNameLst>
                                          <p:attrName>ppt_c</p:attrName>
                                        </p:attrNameLst>
                                      </p:cBhvr>
                                      <p:to>
                                        <a:schemeClr val="accent1"/>
                                      </p:to>
                                    </p:animClr>
                                  </p:subTnLst>
                                </p:cTn>
                              </p:par>
                              <p:par>
                                <p:cTn id="7" presetID="3" presetClass="emph" presetSubtype="2" fill="hold" grpId="0" nodeType="withEffect">
                                  <p:stCondLst>
                                    <p:cond delay="0"/>
                                  </p:stCondLst>
                                  <p:childTnLst>
                                    <p:animClr clrSpc="rgb">
                                      <p:cBhvr override="childStyle">
                                        <p:cTn id="8" dur="1000" fill="hold"/>
                                        <p:tgtEl>
                                          <p:spTgt spid="3">
                                            <p:txEl>
                                              <p:pRg st="1" end="1"/>
                                            </p:txEl>
                                          </p:spTgt>
                                        </p:tgtEl>
                                        <p:attrNameLst>
                                          <p:attrName>style.color</p:attrName>
                                        </p:attrNameLst>
                                      </p:cBhvr>
                                      <p:to>
                                        <a:srgbClr val="FFFF00"/>
                                      </p:to>
                                    </p:animClr>
                                  </p:childTnLst>
                                  <p:subTnLst>
                                    <p:animClr>
                                      <p:cBhvr override="childStyle">
                                        <p:cTn dur="1" fill="hold" display="0" masterRel="nextClick" afterEffect="1"/>
                                        <p:tgtEl>
                                          <p:spTgt spid="3">
                                            <p:txEl>
                                              <p:pRg st="1" end="1"/>
                                            </p:txEl>
                                          </p:spTgt>
                                        </p:tgtEl>
                                        <p:attrNameLst>
                                          <p:attrName>ppt_c</p:attrName>
                                        </p:attrNameLst>
                                      </p:cBhvr>
                                      <p:to>
                                        <a:schemeClr val="accent1"/>
                                      </p:to>
                                    </p:animClr>
                                  </p:subTnLst>
                                </p:cTn>
                              </p:par>
                              <p:par>
                                <p:cTn id="9" presetID="3" presetClass="emph" presetSubtype="2" fill="hold" grpId="0" nodeType="withEffect">
                                  <p:stCondLst>
                                    <p:cond delay="0"/>
                                  </p:stCondLst>
                                  <p:childTnLst>
                                    <p:animClr clrSpc="rgb">
                                      <p:cBhvr override="childStyle">
                                        <p:cTn id="10" dur="1000" fill="hold"/>
                                        <p:tgtEl>
                                          <p:spTgt spid="3">
                                            <p:txEl>
                                              <p:pRg st="2" end="2"/>
                                            </p:txEl>
                                          </p:spTgt>
                                        </p:tgtEl>
                                        <p:attrNameLst>
                                          <p:attrName>style.color</p:attrName>
                                        </p:attrNameLst>
                                      </p:cBhvr>
                                      <p:to>
                                        <a:srgbClr val="FFFF00"/>
                                      </p:to>
                                    </p:animClr>
                                  </p:childTnLst>
                                  <p:subTnLst>
                                    <p:animClr>
                                      <p:cBhvr override="childStyle">
                                        <p:cTn dur="1" fill="hold" display="0" masterRel="nextClick" afterEffect="1"/>
                                        <p:tgtEl>
                                          <p:spTgt spid="3">
                                            <p:txEl>
                                              <p:pRg st="2" end="2"/>
                                            </p:txEl>
                                          </p:spTgt>
                                        </p:tgtEl>
                                        <p:attrNameLst>
                                          <p:attrName>ppt_c</p:attrName>
                                        </p:attrNameLst>
                                      </p:cBhvr>
                                      <p:to>
                                        <a:schemeClr val="accent1"/>
                                      </p:to>
                                    </p:animClr>
                                  </p:subTnLst>
                                </p:cTn>
                              </p:par>
                              <p:par>
                                <p:cTn id="11" presetID="3" presetClass="emph" presetSubtype="2" fill="hold" grpId="0" nodeType="withEffect">
                                  <p:stCondLst>
                                    <p:cond delay="0"/>
                                  </p:stCondLst>
                                  <p:childTnLst>
                                    <p:animClr clrSpc="rgb">
                                      <p:cBhvr override="childStyle">
                                        <p:cTn id="12" dur="1000" fill="hold"/>
                                        <p:tgtEl>
                                          <p:spTgt spid="3">
                                            <p:txEl>
                                              <p:pRg st="3" end="3"/>
                                            </p:txEl>
                                          </p:spTgt>
                                        </p:tgtEl>
                                        <p:attrNameLst>
                                          <p:attrName>style.color</p:attrName>
                                        </p:attrNameLst>
                                      </p:cBhvr>
                                      <p:to>
                                        <a:srgbClr val="FFFF00"/>
                                      </p:to>
                                    </p:animClr>
                                  </p:childTnLst>
                                  <p:subTnLst>
                                    <p:animClr>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3" presetClass="emph" presetSubtype="2" fill="hold" grpId="0" nodeType="clickEffect">
                                  <p:stCondLst>
                                    <p:cond delay="0"/>
                                  </p:stCondLst>
                                  <p:childTnLst>
                                    <p:animClr clrSpc="rgb">
                                      <p:cBhvr override="childStyle">
                                        <p:cTn id="16" dur="1000" fill="hold"/>
                                        <p:tgtEl>
                                          <p:spTgt spid="3">
                                            <p:txEl>
                                              <p:pRg st="4" end="4"/>
                                            </p:txEl>
                                          </p:spTgt>
                                        </p:tgtEl>
                                        <p:attrNameLst>
                                          <p:attrName>style.color</p:attrName>
                                        </p:attrNameLst>
                                      </p:cBhvr>
                                      <p:to>
                                        <a:srgbClr val="FFFF00"/>
                                      </p:to>
                                    </p:animClr>
                                  </p:childTnLst>
                                  <p:subTnLst>
                                    <p:animClr>
                                      <p:cBhvr override="childStyle">
                                        <p:cTn dur="1" fill="hold" display="0" masterRel="nextClick" afterEffect="1"/>
                                        <p:tgtEl>
                                          <p:spTgt spid="3">
                                            <p:txEl>
                                              <p:pRg st="4" end="4"/>
                                            </p:txEl>
                                          </p:spTgt>
                                        </p:tgtEl>
                                        <p:attrNameLst>
                                          <p:attrName>ppt_c</p:attrName>
                                        </p:attrNameLst>
                                      </p:cBhvr>
                                      <p:to>
                                        <a:schemeClr val="accent1"/>
                                      </p:to>
                                    </p:animClr>
                                  </p:subTnLst>
                                </p:cTn>
                              </p:par>
                              <p:par>
                                <p:cTn id="17" presetID="3" presetClass="emph" presetSubtype="2" fill="hold" grpId="0" nodeType="withEffect">
                                  <p:stCondLst>
                                    <p:cond delay="0"/>
                                  </p:stCondLst>
                                  <p:childTnLst>
                                    <p:animClr clrSpc="rgb">
                                      <p:cBhvr override="childStyle">
                                        <p:cTn id="18" dur="1000" fill="hold"/>
                                        <p:tgtEl>
                                          <p:spTgt spid="3">
                                            <p:txEl>
                                              <p:pRg st="5" end="5"/>
                                            </p:txEl>
                                          </p:spTgt>
                                        </p:tgtEl>
                                        <p:attrNameLst>
                                          <p:attrName>style.color</p:attrName>
                                        </p:attrNameLst>
                                      </p:cBhvr>
                                      <p:to>
                                        <a:srgbClr val="FFFF00"/>
                                      </p:to>
                                    </p:animClr>
                                  </p:childTnLst>
                                  <p:subTnLst>
                                    <p:animClr>
                                      <p:cBhvr override="childStyle">
                                        <p:cTn dur="1" fill="hold" display="0" masterRel="nextClick" afterEffect="1"/>
                                        <p:tgtEl>
                                          <p:spTgt spid="3">
                                            <p:txEl>
                                              <p:pRg st="5" end="5"/>
                                            </p:txEl>
                                          </p:spTgt>
                                        </p:tgtEl>
                                        <p:attrNameLst>
                                          <p:attrName>ppt_c</p:attrName>
                                        </p:attrNameLst>
                                      </p:cBhvr>
                                      <p:to>
                                        <a:schemeClr val="accent1"/>
                                      </p:to>
                                    </p:animClr>
                                  </p:subTnLst>
                                </p:cTn>
                              </p:par>
                              <p:par>
                                <p:cTn id="19" presetID="3" presetClass="emph" presetSubtype="2" fill="hold" grpId="0" nodeType="withEffect">
                                  <p:stCondLst>
                                    <p:cond delay="0"/>
                                  </p:stCondLst>
                                  <p:childTnLst>
                                    <p:animClr clrSpc="rgb">
                                      <p:cBhvr override="childStyle">
                                        <p:cTn id="20" dur="1000" fill="hold"/>
                                        <p:tgtEl>
                                          <p:spTgt spid="3">
                                            <p:txEl>
                                              <p:pRg st="6" end="6"/>
                                            </p:txEl>
                                          </p:spTgt>
                                        </p:tgtEl>
                                        <p:attrNameLst>
                                          <p:attrName>style.color</p:attrName>
                                        </p:attrNameLst>
                                      </p:cBhvr>
                                      <p:to>
                                        <a:srgbClr val="FFFF00"/>
                                      </p:to>
                                    </p:animClr>
                                  </p:childTnLst>
                                  <p:subTnLst>
                                    <p:animClr>
                                      <p:cBhvr override="childStyle">
                                        <p:cTn dur="1" fill="hold" display="0" masterRel="nextClick" afterEffect="1"/>
                                        <p:tgtEl>
                                          <p:spTgt spid="3">
                                            <p:txEl>
                                              <p:pRg st="6" end="6"/>
                                            </p:txEl>
                                          </p:spTgt>
                                        </p:tgtEl>
                                        <p:attrNameLst>
                                          <p:attrName>ppt_c</p:attrName>
                                        </p:attrNameLst>
                                      </p:cBhvr>
                                      <p:to>
                                        <a:schemeClr val="accent1"/>
                                      </p:to>
                                    </p:animClr>
                                  </p:subTnLst>
                                </p:cTn>
                              </p:par>
                              <p:par>
                                <p:cTn id="21" presetID="3" presetClass="emph" presetSubtype="2" fill="hold" grpId="0" nodeType="withEffect">
                                  <p:stCondLst>
                                    <p:cond delay="0"/>
                                  </p:stCondLst>
                                  <p:childTnLst>
                                    <p:animClr clrSpc="rgb">
                                      <p:cBhvr override="childStyle">
                                        <p:cTn id="22" dur="1000" fill="hold"/>
                                        <p:tgtEl>
                                          <p:spTgt spid="3">
                                            <p:txEl>
                                              <p:pRg st="7" end="7"/>
                                            </p:txEl>
                                          </p:spTgt>
                                        </p:tgtEl>
                                        <p:attrNameLst>
                                          <p:attrName>style.color</p:attrName>
                                        </p:attrNameLst>
                                      </p:cBhvr>
                                      <p:to>
                                        <a:srgbClr val="FFFF00"/>
                                      </p:to>
                                    </p:animClr>
                                  </p:childTnLst>
                                  <p:subTnLst>
                                    <p:animClr>
                                      <p:cBhvr override="childStyle">
                                        <p:cTn dur="1" fill="hold" display="0" masterRel="nextClick" afterEffect="1"/>
                                        <p:tgtEl>
                                          <p:spTgt spid="3">
                                            <p:txEl>
                                              <p:pRg st="7" end="7"/>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r>
              <a:rPr lang="en-US" dirty="0" smtClean="0"/>
              <a:t>Future of Schuylkill Funding</a:t>
            </a:r>
            <a:endParaRPr lang="en-US" dirty="0"/>
          </a:p>
        </p:txBody>
      </p:sp>
      <p:sp>
        <p:nvSpPr>
          <p:cNvPr id="3" name="Content Placeholder 2"/>
          <p:cNvSpPr>
            <a:spLocks noGrp="1"/>
          </p:cNvSpPr>
          <p:nvPr>
            <p:ph idx="1"/>
          </p:nvPr>
        </p:nvSpPr>
        <p:spPr>
          <a:xfrm>
            <a:off x="457200" y="1295400"/>
            <a:ext cx="8458200" cy="5105400"/>
          </a:xfrm>
        </p:spPr>
        <p:txBody>
          <a:bodyPr>
            <a:normAutofit fontScale="77500" lnSpcReduction="20000"/>
          </a:bodyPr>
          <a:lstStyle/>
          <a:p>
            <a:r>
              <a:rPr lang="en-US" dirty="0" smtClean="0"/>
              <a:t>Seek new investors</a:t>
            </a:r>
          </a:p>
          <a:p>
            <a:pPr lvl="1"/>
            <a:r>
              <a:rPr lang="en-US" dirty="0" smtClean="0"/>
              <a:t>Focus on water users (water suppliers, businesses)</a:t>
            </a:r>
          </a:p>
          <a:p>
            <a:pPr>
              <a:spcBef>
                <a:spcPts val="1800"/>
              </a:spcBef>
            </a:pPr>
            <a:r>
              <a:rPr lang="en-US" dirty="0" smtClean="0"/>
              <a:t>Elevating local program</a:t>
            </a:r>
          </a:p>
          <a:p>
            <a:pPr lvl="1"/>
            <a:r>
              <a:rPr lang="en-US" dirty="0" smtClean="0"/>
              <a:t>SRRF, Berks Watershed Fund, AMD O&amp;M fund, Land Transaction Assistance Program</a:t>
            </a:r>
          </a:p>
          <a:p>
            <a:pPr>
              <a:spcBef>
                <a:spcPts val="1800"/>
              </a:spcBef>
            </a:pPr>
            <a:r>
              <a:rPr lang="en-US" dirty="0" smtClean="0"/>
              <a:t>Marketing and Messaging</a:t>
            </a:r>
          </a:p>
          <a:p>
            <a:pPr lvl="1"/>
            <a:r>
              <a:rPr lang="en-US" dirty="0" smtClean="0"/>
              <a:t>Develop marketing plan for clean water</a:t>
            </a:r>
          </a:p>
          <a:p>
            <a:pPr lvl="1"/>
            <a:r>
              <a:rPr lang="en-US" dirty="0" smtClean="0"/>
              <a:t>Develop common message and link to funding</a:t>
            </a:r>
          </a:p>
          <a:p>
            <a:pPr lvl="1"/>
            <a:r>
              <a:rPr lang="en-US" dirty="0" smtClean="0"/>
              <a:t>Public friendly language/campaign</a:t>
            </a:r>
          </a:p>
          <a:p>
            <a:pPr>
              <a:spcBef>
                <a:spcPts val="1800"/>
              </a:spcBef>
            </a:pPr>
            <a:r>
              <a:rPr lang="en-US" dirty="0" smtClean="0"/>
              <a:t>Exploring new opportunities</a:t>
            </a:r>
          </a:p>
          <a:p>
            <a:pPr lvl="1"/>
            <a:r>
              <a:rPr lang="en-US" dirty="0" smtClean="0"/>
              <a:t>Source water protection funding comes in all different shapes and sizes</a:t>
            </a:r>
          </a:p>
          <a:p>
            <a:pPr lvl="1"/>
            <a:r>
              <a:rPr lang="en-US" dirty="0" smtClean="0"/>
              <a:t>Think outside the box</a:t>
            </a:r>
          </a:p>
          <a:p>
            <a:pPr lvl="1"/>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p:cBhvr override="childStyle">
                                        <p:cTn id="6" dur="1000" fill="hold"/>
                                        <p:tgtEl>
                                          <p:spTgt spid="3">
                                            <p:txEl>
                                              <p:pRg st="0" end="0"/>
                                            </p:txEl>
                                          </p:spTgt>
                                        </p:tgtEl>
                                        <p:attrNameLst>
                                          <p:attrName>style.color</p:attrName>
                                        </p:attrNameLst>
                                      </p:cBhvr>
                                      <p:to>
                                        <a:srgbClr val="FFFF00"/>
                                      </p:to>
                                    </p:animClr>
                                  </p:childTnLst>
                                  <p:subTnLst>
                                    <p:animClr>
                                      <p:cBhvr override="childStyle">
                                        <p:cTn dur="1" fill="hold" display="0" masterRel="nextClick" afterEffect="1"/>
                                        <p:tgtEl>
                                          <p:spTgt spid="3">
                                            <p:txEl>
                                              <p:pRg st="0" end="0"/>
                                            </p:txEl>
                                          </p:spTgt>
                                        </p:tgtEl>
                                        <p:attrNameLst>
                                          <p:attrName>ppt_c</p:attrName>
                                        </p:attrNameLst>
                                      </p:cBhvr>
                                      <p:to>
                                        <a:schemeClr val="accent1"/>
                                      </p:to>
                                    </p:animClr>
                                  </p:subTnLst>
                                </p:cTn>
                              </p:par>
                              <p:par>
                                <p:cTn id="7" presetID="3" presetClass="emph" presetSubtype="2" fill="hold" grpId="0" nodeType="withEffect">
                                  <p:stCondLst>
                                    <p:cond delay="0"/>
                                  </p:stCondLst>
                                  <p:childTnLst>
                                    <p:animClr clrSpc="rgb">
                                      <p:cBhvr override="childStyle">
                                        <p:cTn id="8" dur="1000" fill="hold"/>
                                        <p:tgtEl>
                                          <p:spTgt spid="3">
                                            <p:txEl>
                                              <p:pRg st="1" end="1"/>
                                            </p:txEl>
                                          </p:spTgt>
                                        </p:tgtEl>
                                        <p:attrNameLst>
                                          <p:attrName>style.color</p:attrName>
                                        </p:attrNameLst>
                                      </p:cBhvr>
                                      <p:to>
                                        <a:srgbClr val="FFFF00"/>
                                      </p:to>
                                    </p:animClr>
                                  </p:childTnLst>
                                  <p:subTnLst>
                                    <p:animClr>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9" fill="hold">
                      <p:stCondLst>
                        <p:cond delay="indefinite"/>
                      </p:stCondLst>
                      <p:childTnLst>
                        <p:par>
                          <p:cTn id="10" fill="hold">
                            <p:stCondLst>
                              <p:cond delay="0"/>
                            </p:stCondLst>
                            <p:childTnLst>
                              <p:par>
                                <p:cTn id="11" presetID="3" presetClass="emph" presetSubtype="2" fill="hold" grpId="0" nodeType="clickEffect">
                                  <p:stCondLst>
                                    <p:cond delay="0"/>
                                  </p:stCondLst>
                                  <p:childTnLst>
                                    <p:animClr clrSpc="rgb">
                                      <p:cBhvr override="childStyle">
                                        <p:cTn id="12" dur="1000" fill="hold"/>
                                        <p:tgtEl>
                                          <p:spTgt spid="3">
                                            <p:txEl>
                                              <p:pRg st="2" end="2"/>
                                            </p:txEl>
                                          </p:spTgt>
                                        </p:tgtEl>
                                        <p:attrNameLst>
                                          <p:attrName>style.color</p:attrName>
                                        </p:attrNameLst>
                                      </p:cBhvr>
                                      <p:to>
                                        <a:srgbClr val="FFFF00"/>
                                      </p:to>
                                    </p:animClr>
                                  </p:childTnLst>
                                  <p:subTnLst>
                                    <p:animClr>
                                      <p:cBhvr override="childStyle">
                                        <p:cTn dur="1" fill="hold" display="0" masterRel="nextClick" afterEffect="1"/>
                                        <p:tgtEl>
                                          <p:spTgt spid="3">
                                            <p:txEl>
                                              <p:pRg st="2" end="2"/>
                                            </p:txEl>
                                          </p:spTgt>
                                        </p:tgtEl>
                                        <p:attrNameLst>
                                          <p:attrName>ppt_c</p:attrName>
                                        </p:attrNameLst>
                                      </p:cBhvr>
                                      <p:to>
                                        <a:schemeClr val="accent1"/>
                                      </p:to>
                                    </p:animClr>
                                  </p:subTnLst>
                                </p:cTn>
                              </p:par>
                              <p:par>
                                <p:cTn id="13" presetID="3" presetClass="emph" presetSubtype="2" fill="hold" grpId="0" nodeType="withEffect">
                                  <p:stCondLst>
                                    <p:cond delay="0"/>
                                  </p:stCondLst>
                                  <p:childTnLst>
                                    <p:animClr clrSpc="rgb">
                                      <p:cBhvr override="childStyle">
                                        <p:cTn id="14" dur="1000" fill="hold"/>
                                        <p:tgtEl>
                                          <p:spTgt spid="3">
                                            <p:txEl>
                                              <p:pRg st="3" end="3"/>
                                            </p:txEl>
                                          </p:spTgt>
                                        </p:tgtEl>
                                        <p:attrNameLst>
                                          <p:attrName>style.color</p:attrName>
                                        </p:attrNameLst>
                                      </p:cBhvr>
                                      <p:to>
                                        <a:srgbClr val="FFFF00"/>
                                      </p:to>
                                    </p:animClr>
                                  </p:childTnLst>
                                  <p:subTnLst>
                                    <p:animClr>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3" presetClass="emph" presetSubtype="2" fill="hold" grpId="0" nodeType="clickEffect">
                                  <p:stCondLst>
                                    <p:cond delay="0"/>
                                  </p:stCondLst>
                                  <p:childTnLst>
                                    <p:animClr clrSpc="rgb">
                                      <p:cBhvr override="childStyle">
                                        <p:cTn id="18" dur="1000" fill="hold"/>
                                        <p:tgtEl>
                                          <p:spTgt spid="3">
                                            <p:txEl>
                                              <p:pRg st="4" end="4"/>
                                            </p:txEl>
                                          </p:spTgt>
                                        </p:tgtEl>
                                        <p:attrNameLst>
                                          <p:attrName>style.color</p:attrName>
                                        </p:attrNameLst>
                                      </p:cBhvr>
                                      <p:to>
                                        <a:srgbClr val="FFFF00"/>
                                      </p:to>
                                    </p:animClr>
                                  </p:childTnLst>
                                  <p:subTnLst>
                                    <p:animClr>
                                      <p:cBhvr override="childStyle">
                                        <p:cTn dur="1" fill="hold" display="0" masterRel="nextClick" afterEffect="1"/>
                                        <p:tgtEl>
                                          <p:spTgt spid="3">
                                            <p:txEl>
                                              <p:pRg st="4" end="4"/>
                                            </p:txEl>
                                          </p:spTgt>
                                        </p:tgtEl>
                                        <p:attrNameLst>
                                          <p:attrName>ppt_c</p:attrName>
                                        </p:attrNameLst>
                                      </p:cBhvr>
                                      <p:to>
                                        <a:schemeClr val="accent1"/>
                                      </p:to>
                                    </p:animClr>
                                  </p:subTnLst>
                                </p:cTn>
                              </p:par>
                              <p:par>
                                <p:cTn id="19" presetID="3" presetClass="emph" presetSubtype="2" fill="hold" grpId="0" nodeType="withEffect">
                                  <p:stCondLst>
                                    <p:cond delay="0"/>
                                  </p:stCondLst>
                                  <p:childTnLst>
                                    <p:animClr clrSpc="rgb">
                                      <p:cBhvr override="childStyle">
                                        <p:cTn id="20" dur="1000" fill="hold"/>
                                        <p:tgtEl>
                                          <p:spTgt spid="3">
                                            <p:txEl>
                                              <p:pRg st="5" end="5"/>
                                            </p:txEl>
                                          </p:spTgt>
                                        </p:tgtEl>
                                        <p:attrNameLst>
                                          <p:attrName>style.color</p:attrName>
                                        </p:attrNameLst>
                                      </p:cBhvr>
                                      <p:to>
                                        <a:srgbClr val="FFFF00"/>
                                      </p:to>
                                    </p:animClr>
                                  </p:childTnLst>
                                  <p:subTnLst>
                                    <p:animClr>
                                      <p:cBhvr override="childStyle">
                                        <p:cTn dur="1" fill="hold" display="0" masterRel="nextClick" afterEffect="1"/>
                                        <p:tgtEl>
                                          <p:spTgt spid="3">
                                            <p:txEl>
                                              <p:pRg st="5" end="5"/>
                                            </p:txEl>
                                          </p:spTgt>
                                        </p:tgtEl>
                                        <p:attrNameLst>
                                          <p:attrName>ppt_c</p:attrName>
                                        </p:attrNameLst>
                                      </p:cBhvr>
                                      <p:to>
                                        <a:schemeClr val="accent1"/>
                                      </p:to>
                                    </p:animClr>
                                  </p:subTnLst>
                                </p:cTn>
                              </p:par>
                              <p:par>
                                <p:cTn id="21" presetID="3" presetClass="emph" presetSubtype="2" fill="hold" grpId="0" nodeType="withEffect">
                                  <p:stCondLst>
                                    <p:cond delay="0"/>
                                  </p:stCondLst>
                                  <p:childTnLst>
                                    <p:animClr clrSpc="rgb">
                                      <p:cBhvr override="childStyle">
                                        <p:cTn id="22" dur="1000" fill="hold"/>
                                        <p:tgtEl>
                                          <p:spTgt spid="3">
                                            <p:txEl>
                                              <p:pRg st="6" end="6"/>
                                            </p:txEl>
                                          </p:spTgt>
                                        </p:tgtEl>
                                        <p:attrNameLst>
                                          <p:attrName>style.color</p:attrName>
                                        </p:attrNameLst>
                                      </p:cBhvr>
                                      <p:to>
                                        <a:srgbClr val="FFFF00"/>
                                      </p:to>
                                    </p:animClr>
                                  </p:childTnLst>
                                  <p:subTnLst>
                                    <p:animClr>
                                      <p:cBhvr override="childStyle">
                                        <p:cTn dur="1" fill="hold" display="0" masterRel="nextClick" afterEffect="1"/>
                                        <p:tgtEl>
                                          <p:spTgt spid="3">
                                            <p:txEl>
                                              <p:pRg st="6" end="6"/>
                                            </p:txEl>
                                          </p:spTgt>
                                        </p:tgtEl>
                                        <p:attrNameLst>
                                          <p:attrName>ppt_c</p:attrName>
                                        </p:attrNameLst>
                                      </p:cBhvr>
                                      <p:to>
                                        <a:schemeClr val="accent1"/>
                                      </p:to>
                                    </p:animClr>
                                  </p:subTnLst>
                                </p:cTn>
                              </p:par>
                              <p:par>
                                <p:cTn id="23" presetID="3" presetClass="emph" presetSubtype="2" fill="hold" grpId="0" nodeType="withEffect">
                                  <p:stCondLst>
                                    <p:cond delay="0"/>
                                  </p:stCondLst>
                                  <p:childTnLst>
                                    <p:animClr clrSpc="rgb">
                                      <p:cBhvr override="childStyle">
                                        <p:cTn id="24" dur="1000" fill="hold"/>
                                        <p:tgtEl>
                                          <p:spTgt spid="3">
                                            <p:txEl>
                                              <p:pRg st="7" end="7"/>
                                            </p:txEl>
                                          </p:spTgt>
                                        </p:tgtEl>
                                        <p:attrNameLst>
                                          <p:attrName>style.color</p:attrName>
                                        </p:attrNameLst>
                                      </p:cBhvr>
                                      <p:to>
                                        <a:srgbClr val="FFFF00"/>
                                      </p:to>
                                    </p:animClr>
                                  </p:childTnLst>
                                  <p:subTnLst>
                                    <p:animClr>
                                      <p:cBhvr override="childStyle">
                                        <p:cTn dur="1" fill="hold" display="0" masterRel="nextClick" afterEffect="1"/>
                                        <p:tgtEl>
                                          <p:spTgt spid="3">
                                            <p:txEl>
                                              <p:pRg st="7" end="7"/>
                                            </p:txEl>
                                          </p:spTgt>
                                        </p:tgtEl>
                                        <p:attrNameLst>
                                          <p:attrName>ppt_c</p:attrName>
                                        </p:attrNameLst>
                                      </p:cBhvr>
                                      <p:to>
                                        <a:schemeClr val="accent1"/>
                                      </p:to>
                                    </p:animClr>
                                  </p:subTnLst>
                                </p:cTn>
                              </p:par>
                            </p:childTnLst>
                          </p:cTn>
                        </p:par>
                      </p:childTnLst>
                    </p:cTn>
                  </p:par>
                  <p:par>
                    <p:cTn id="25" fill="hold">
                      <p:stCondLst>
                        <p:cond delay="indefinite"/>
                      </p:stCondLst>
                      <p:childTnLst>
                        <p:par>
                          <p:cTn id="26" fill="hold">
                            <p:stCondLst>
                              <p:cond delay="0"/>
                            </p:stCondLst>
                            <p:childTnLst>
                              <p:par>
                                <p:cTn id="27" presetID="3" presetClass="emph" presetSubtype="2" fill="hold" grpId="0" nodeType="clickEffect">
                                  <p:stCondLst>
                                    <p:cond delay="0"/>
                                  </p:stCondLst>
                                  <p:childTnLst>
                                    <p:animClr clrSpc="rgb">
                                      <p:cBhvr override="childStyle">
                                        <p:cTn id="28" dur="1000" fill="hold"/>
                                        <p:tgtEl>
                                          <p:spTgt spid="3">
                                            <p:txEl>
                                              <p:pRg st="8" end="8"/>
                                            </p:txEl>
                                          </p:spTgt>
                                        </p:tgtEl>
                                        <p:attrNameLst>
                                          <p:attrName>style.color</p:attrName>
                                        </p:attrNameLst>
                                      </p:cBhvr>
                                      <p:to>
                                        <a:srgbClr val="FFFF00"/>
                                      </p:to>
                                    </p:animClr>
                                  </p:childTnLst>
                                  <p:subTnLst>
                                    <p:animClr>
                                      <p:cBhvr override="childStyle">
                                        <p:cTn dur="1" fill="hold" display="0" masterRel="nextClick" afterEffect="1"/>
                                        <p:tgtEl>
                                          <p:spTgt spid="3">
                                            <p:txEl>
                                              <p:pRg st="8" end="8"/>
                                            </p:txEl>
                                          </p:spTgt>
                                        </p:tgtEl>
                                        <p:attrNameLst>
                                          <p:attrName>ppt_c</p:attrName>
                                        </p:attrNameLst>
                                      </p:cBhvr>
                                      <p:to>
                                        <a:schemeClr val="accent1"/>
                                      </p:to>
                                    </p:animClr>
                                  </p:subTnLst>
                                </p:cTn>
                              </p:par>
                              <p:par>
                                <p:cTn id="29" presetID="3" presetClass="emph" presetSubtype="2" fill="hold" grpId="0" nodeType="withEffect">
                                  <p:stCondLst>
                                    <p:cond delay="0"/>
                                  </p:stCondLst>
                                  <p:childTnLst>
                                    <p:animClr clrSpc="rgb">
                                      <p:cBhvr override="childStyle">
                                        <p:cTn id="30" dur="1000" fill="hold"/>
                                        <p:tgtEl>
                                          <p:spTgt spid="3">
                                            <p:txEl>
                                              <p:pRg st="9" end="9"/>
                                            </p:txEl>
                                          </p:spTgt>
                                        </p:tgtEl>
                                        <p:attrNameLst>
                                          <p:attrName>style.color</p:attrName>
                                        </p:attrNameLst>
                                      </p:cBhvr>
                                      <p:to>
                                        <a:srgbClr val="FFFF00"/>
                                      </p:to>
                                    </p:animClr>
                                  </p:childTnLst>
                                  <p:subTnLst>
                                    <p:animClr>
                                      <p:cBhvr override="childStyle">
                                        <p:cTn dur="1" fill="hold" display="0" masterRel="nextClick" afterEffect="1"/>
                                        <p:tgtEl>
                                          <p:spTgt spid="3">
                                            <p:txEl>
                                              <p:pRg st="9" end="9"/>
                                            </p:txEl>
                                          </p:spTgt>
                                        </p:tgtEl>
                                        <p:attrNameLst>
                                          <p:attrName>ppt_c</p:attrName>
                                        </p:attrNameLst>
                                      </p:cBhvr>
                                      <p:to>
                                        <a:schemeClr val="accent1"/>
                                      </p:to>
                                    </p:animClr>
                                  </p:subTnLst>
                                </p:cTn>
                              </p:par>
                              <p:par>
                                <p:cTn id="31" presetID="3" presetClass="emph" presetSubtype="2" fill="hold" grpId="0" nodeType="withEffect">
                                  <p:stCondLst>
                                    <p:cond delay="0"/>
                                  </p:stCondLst>
                                  <p:childTnLst>
                                    <p:animClr clrSpc="rgb">
                                      <p:cBhvr override="childStyle">
                                        <p:cTn id="32" dur="1000" fill="hold"/>
                                        <p:tgtEl>
                                          <p:spTgt spid="3">
                                            <p:txEl>
                                              <p:pRg st="10" end="10"/>
                                            </p:txEl>
                                          </p:spTgt>
                                        </p:tgtEl>
                                        <p:attrNameLst>
                                          <p:attrName>style.color</p:attrName>
                                        </p:attrNameLst>
                                      </p:cBhvr>
                                      <p:to>
                                        <a:srgbClr val="FFFF00"/>
                                      </p:to>
                                    </p:animClr>
                                  </p:childTnLst>
                                  <p:subTnLst>
                                    <p:animClr>
                                      <p:cBhvr override="childStyle">
                                        <p:cTn dur="1" fill="hold" display="0" masterRel="nextClick" afterEffect="1"/>
                                        <p:tgtEl>
                                          <p:spTgt spid="3">
                                            <p:txEl>
                                              <p:pRg st="10" end="1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4648200" cy="396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4648200" y="3048000"/>
            <a:ext cx="4495800" cy="381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p:cNvPicPr>
            <a:picLocks noChangeAspect="1" noChangeArrowheads="1"/>
          </p:cNvPicPr>
          <p:nvPr/>
        </p:nvPicPr>
        <p:blipFill>
          <a:blip r:embed="rId2" cstate="screen"/>
          <a:stretch>
            <a:fillRect/>
          </a:stretch>
        </p:blipFill>
        <p:spPr bwMode="auto">
          <a:xfrm>
            <a:off x="228600" y="0"/>
            <a:ext cx="3581400" cy="3727029"/>
          </a:xfrm>
          <a:prstGeom prst="rect">
            <a:avLst/>
          </a:prstGeom>
          <a:noFill/>
          <a:ln>
            <a:noFill/>
          </a:ln>
        </p:spPr>
      </p:pic>
      <p:pic>
        <p:nvPicPr>
          <p:cNvPr id="2051" name="Picture 3"/>
          <p:cNvPicPr>
            <a:picLocks noChangeAspect="1" noChangeArrowheads="1"/>
          </p:cNvPicPr>
          <p:nvPr/>
        </p:nvPicPr>
        <p:blipFill>
          <a:blip r:embed="rId3" cstate="screen"/>
          <a:srcRect t="8000"/>
          <a:stretch>
            <a:fillRect/>
          </a:stretch>
        </p:blipFill>
        <p:spPr bwMode="auto">
          <a:xfrm>
            <a:off x="5181600" y="3200400"/>
            <a:ext cx="3530554" cy="3505200"/>
          </a:xfrm>
          <a:prstGeom prst="rect">
            <a:avLst/>
          </a:prstGeom>
          <a:noFill/>
          <a:ln w="9525">
            <a:noFill/>
            <a:miter lim="800000"/>
            <a:headEnd/>
            <a:tailEnd/>
          </a:ln>
        </p:spPr>
      </p:pic>
      <p:pic>
        <p:nvPicPr>
          <p:cNvPr id="2052" name="60c0ab5f-48a6-45a0-9d07-9197298a4053" descr="9A3AAE1E-E3DA-4C0D-AE96-73A9C78B5D0E"/>
          <p:cNvPicPr>
            <a:picLocks noChangeAspect="1" noChangeArrowheads="1"/>
          </p:cNvPicPr>
          <p:nvPr/>
        </p:nvPicPr>
        <p:blipFill>
          <a:blip r:embed="rId4" cstate="screen"/>
          <a:srcRect/>
          <a:stretch>
            <a:fillRect/>
          </a:stretch>
        </p:blipFill>
        <p:spPr bwMode="auto">
          <a:xfrm>
            <a:off x="0" y="3886200"/>
            <a:ext cx="4984399" cy="2971800"/>
          </a:xfrm>
          <a:prstGeom prst="rect">
            <a:avLst/>
          </a:prstGeom>
          <a:noFill/>
          <a:ln w="9525">
            <a:noFill/>
            <a:miter lim="800000"/>
            <a:headEnd/>
            <a:tailEnd/>
          </a:ln>
        </p:spPr>
      </p:pic>
      <p:sp>
        <p:nvSpPr>
          <p:cNvPr id="7" name="Rectangle 6"/>
          <p:cNvSpPr/>
          <p:nvPr/>
        </p:nvSpPr>
        <p:spPr>
          <a:xfrm>
            <a:off x="4800600" y="304800"/>
            <a:ext cx="4114800" cy="2590800"/>
          </a:xfrm>
          <a:prstGeom prst="rect">
            <a:avLst/>
          </a:prstGeom>
          <a:noFill/>
          <a:ln>
            <a:solidFill>
              <a:schemeClr val="accent5">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nchorCtr="0"/>
          <a:lstStyle/>
          <a:p>
            <a:pPr algn="ctr"/>
            <a:r>
              <a:rPr lang="en-US" sz="3600" b="1" dirty="0" smtClean="0"/>
              <a:t>Looking for new opportunities</a:t>
            </a:r>
            <a:endParaRPr lang="en-US" dirty="0"/>
          </a:p>
        </p:txBody>
      </p:sp>
      <p:sp>
        <p:nvSpPr>
          <p:cNvPr id="8" name="Rectangle 7"/>
          <p:cNvSpPr/>
          <p:nvPr/>
        </p:nvSpPr>
        <p:spPr>
          <a:xfrm>
            <a:off x="0" y="0"/>
            <a:ext cx="4648200" cy="3886200"/>
          </a:xfrm>
          <a:prstGeom prst="rect">
            <a:avLst/>
          </a:prstGeom>
          <a:noFill/>
          <a:ln w="57150">
            <a:solidFill>
              <a:srgbClr val="0C6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886200"/>
            <a:ext cx="4648200" cy="2971800"/>
          </a:xfrm>
          <a:prstGeom prst="rect">
            <a:avLst/>
          </a:prstGeom>
          <a:noFill/>
          <a:ln w="57150">
            <a:solidFill>
              <a:srgbClr val="0C6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648200" y="3048000"/>
            <a:ext cx="4495800" cy="3810000"/>
          </a:xfrm>
          <a:prstGeom prst="rect">
            <a:avLst/>
          </a:prstGeom>
          <a:noFill/>
          <a:ln w="57150">
            <a:solidFill>
              <a:srgbClr val="0C6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42913" y="214313"/>
            <a:ext cx="8229600" cy="917575"/>
          </a:xfrm>
        </p:spPr>
        <p:txBody>
          <a:bodyPr/>
          <a:lstStyle/>
          <a:p>
            <a:pPr eaLnBrk="1" hangingPunct="1"/>
            <a:r>
              <a:rPr lang="en-US" dirty="0" smtClean="0"/>
              <a:t>Contact Info</a:t>
            </a:r>
          </a:p>
        </p:txBody>
      </p:sp>
      <p:sp>
        <p:nvSpPr>
          <p:cNvPr id="3" name="Content Placeholder 2"/>
          <p:cNvSpPr>
            <a:spLocks noGrp="1"/>
          </p:cNvSpPr>
          <p:nvPr>
            <p:ph idx="1"/>
          </p:nvPr>
        </p:nvSpPr>
        <p:spPr>
          <a:xfrm>
            <a:off x="457200" y="1887538"/>
            <a:ext cx="8229600" cy="2881312"/>
          </a:xfrm>
        </p:spPr>
        <p:txBody>
          <a:bodyPr rtlCol="0">
            <a:normAutofit/>
          </a:bodyPr>
          <a:lstStyle/>
          <a:p>
            <a:pPr eaLnBrk="1" fontAlgn="auto" hangingPunct="1">
              <a:spcAft>
                <a:spcPts val="0"/>
              </a:spcAft>
              <a:buFont typeface="Arial" pitchFamily="34" charset="0"/>
              <a:buNone/>
              <a:defRPr/>
            </a:pPr>
            <a:r>
              <a:rPr lang="en-US" sz="2400" dirty="0" smtClean="0">
                <a:effectLst>
                  <a:outerShdw blurRad="38100" dist="38100" dir="2700000" algn="tl">
                    <a:srgbClr val="000000">
                      <a:alpha val="43137"/>
                    </a:srgbClr>
                  </a:outerShdw>
                </a:effectLst>
              </a:rPr>
              <a:t>Tom Davidock</a:t>
            </a:r>
          </a:p>
          <a:p>
            <a:pPr eaLnBrk="1" fontAlgn="auto" hangingPunct="1">
              <a:spcAft>
                <a:spcPts val="0"/>
              </a:spcAft>
              <a:buFont typeface="Arial" pitchFamily="34" charset="0"/>
              <a:buNone/>
              <a:defRPr/>
            </a:pPr>
            <a:r>
              <a:rPr lang="en-US" sz="2400" dirty="0" smtClean="0">
                <a:effectLst>
                  <a:outerShdw blurRad="38100" dist="38100" dir="2700000" algn="tl">
                    <a:srgbClr val="000000">
                      <a:alpha val="43137"/>
                    </a:srgbClr>
                  </a:outerShdw>
                </a:effectLst>
              </a:rPr>
              <a:t>SAN Coordinator</a:t>
            </a:r>
          </a:p>
          <a:p>
            <a:pPr eaLnBrk="1" fontAlgn="auto" hangingPunct="1">
              <a:spcAft>
                <a:spcPts val="0"/>
              </a:spcAft>
              <a:buFont typeface="Arial" pitchFamily="34" charset="0"/>
              <a:buNone/>
              <a:defRPr/>
            </a:pPr>
            <a:r>
              <a:rPr lang="en-US" sz="2400" dirty="0" smtClean="0">
                <a:effectLst>
                  <a:outerShdw blurRad="38100" dist="38100" dir="2700000" algn="tl">
                    <a:srgbClr val="000000">
                      <a:alpha val="43137"/>
                    </a:srgbClr>
                  </a:outerShdw>
                </a:effectLst>
              </a:rPr>
              <a:t>Partnership for the Delaware Estuary</a:t>
            </a:r>
          </a:p>
          <a:p>
            <a:pPr eaLnBrk="1" fontAlgn="auto" hangingPunct="1">
              <a:spcAft>
                <a:spcPts val="0"/>
              </a:spcAft>
              <a:buFont typeface="Arial" pitchFamily="34" charset="0"/>
              <a:buNone/>
              <a:defRPr/>
            </a:pPr>
            <a:r>
              <a:rPr lang="en-US" sz="2400" dirty="0" smtClean="0">
                <a:effectLst>
                  <a:outerShdw blurRad="38100" dist="38100" dir="2700000" algn="tl">
                    <a:srgbClr val="000000">
                      <a:alpha val="43137"/>
                    </a:srgbClr>
                  </a:outerShdw>
                </a:effectLst>
              </a:rPr>
              <a:t>(302) 655-4990</a:t>
            </a:r>
          </a:p>
          <a:p>
            <a:pPr eaLnBrk="1" fontAlgn="auto" hangingPunct="1">
              <a:spcAft>
                <a:spcPts val="0"/>
              </a:spcAft>
              <a:buFont typeface="Arial" pitchFamily="34" charset="0"/>
              <a:buNone/>
              <a:defRPr/>
            </a:pPr>
            <a:r>
              <a:rPr lang="en-US" sz="2400" u="sng" dirty="0" smtClean="0">
                <a:effectLst>
                  <a:outerShdw blurRad="38100" dist="38100" dir="2700000" algn="tl">
                    <a:srgbClr val="000000">
                      <a:alpha val="43137"/>
                    </a:srgbClr>
                  </a:outerShdw>
                </a:effectLst>
                <a:hlinkClick r:id="rId2"/>
              </a:rPr>
              <a:t>tdavidock@DelawareEstuary.org</a:t>
            </a:r>
            <a:endParaRPr lang="en-US" sz="2400" u="sng" dirty="0" smtClean="0">
              <a:effectLst>
                <a:outerShdw blurRad="38100" dist="38100" dir="2700000" algn="tl">
                  <a:srgbClr val="000000">
                    <a:alpha val="43137"/>
                  </a:srgbClr>
                </a:outerShdw>
              </a:effectLst>
            </a:endParaRPr>
          </a:p>
          <a:p>
            <a:pPr eaLnBrk="1" fontAlgn="auto" hangingPunct="1">
              <a:spcAft>
                <a:spcPts val="0"/>
              </a:spcAft>
              <a:buFont typeface="Arial" pitchFamily="34" charset="0"/>
              <a:buNone/>
              <a:defRPr/>
            </a:pPr>
            <a:endParaRPr lang="sv-SE" sz="2400" dirty="0" smtClean="0">
              <a:effectLst>
                <a:outerShdw blurRad="38100" dist="38100" dir="2700000" algn="tl">
                  <a:srgbClr val="000000">
                    <a:alpha val="43137"/>
                  </a:srgbClr>
                </a:outerShdw>
              </a:effectLst>
            </a:endParaRPr>
          </a:p>
          <a:p>
            <a:pPr eaLnBrk="1" fontAlgn="auto" hangingPunct="1">
              <a:spcAft>
                <a:spcPts val="0"/>
              </a:spcAft>
              <a:buFont typeface="Arial" pitchFamily="34" charset="0"/>
              <a:buNone/>
              <a:defRPr/>
            </a:pPr>
            <a:endParaRPr lang="en-US" dirty="0"/>
          </a:p>
        </p:txBody>
      </p:sp>
      <p:pic>
        <p:nvPicPr>
          <p:cNvPr id="4" name="Picture 3" descr="SAN Logo 201.bmp"/>
          <p:cNvPicPr>
            <a:picLocks noChangeAspect="1"/>
          </p:cNvPicPr>
          <p:nvPr/>
        </p:nvPicPr>
        <p:blipFill>
          <a:blip r:embed="rId3" cstate="screen">
            <a:clrChange>
              <a:clrFrom>
                <a:srgbClr val="FFFFFF"/>
              </a:clrFrom>
              <a:clrTo>
                <a:srgbClr val="FFFFFF">
                  <a:alpha val="0"/>
                </a:srgbClr>
              </a:clrTo>
            </a:clrChange>
          </a:blip>
          <a:stretch>
            <a:fillRect/>
          </a:stretch>
        </p:blipFill>
        <p:spPr>
          <a:xfrm>
            <a:off x="6054457" y="1204693"/>
            <a:ext cx="2352339" cy="3124200"/>
          </a:xfrm>
          <a:prstGeom prst="rect">
            <a:avLst/>
          </a:prstGeom>
          <a:effectLst>
            <a:softEdge rad="127000"/>
          </a:effectLst>
        </p:spPr>
      </p:pic>
      <p:sp>
        <p:nvSpPr>
          <p:cNvPr id="5" name="Rectangle 4"/>
          <p:cNvSpPr/>
          <p:nvPr/>
        </p:nvSpPr>
        <p:spPr>
          <a:xfrm>
            <a:off x="971551" y="6000753"/>
            <a:ext cx="7115175" cy="646331"/>
          </a:xfrm>
          <a:prstGeom prst="rect">
            <a:avLst/>
          </a:prstGeom>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chemeClr val="accent3"/>
                </a:solidFill>
                <a:latin typeface="+mn-lt"/>
              </a:rPr>
              <a:t>www.SchuylkillWaters.org</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6019800" cy="1184275"/>
          </a:xfrm>
        </p:spPr>
        <p:txBody>
          <a:bodyPr>
            <a:noAutofit/>
          </a:bodyPr>
          <a:lstStyle/>
          <a:p>
            <a:r>
              <a:rPr lang="fr-FR" dirty="0" smtClean="0"/>
              <a:t>Partnership for the Delaware Estuary</a:t>
            </a:r>
            <a:endParaRPr lang="en-US" dirty="0" smtClean="0"/>
          </a:p>
        </p:txBody>
      </p:sp>
      <p:sp>
        <p:nvSpPr>
          <p:cNvPr id="17410" name="Content Placeholder 2"/>
          <p:cNvSpPr>
            <a:spLocks noGrp="1"/>
          </p:cNvSpPr>
          <p:nvPr>
            <p:ph idx="1"/>
          </p:nvPr>
        </p:nvSpPr>
        <p:spPr>
          <a:xfrm>
            <a:off x="990600" y="1565276"/>
            <a:ext cx="4038600" cy="4810125"/>
          </a:xfrm>
        </p:spPr>
        <p:txBody>
          <a:bodyPr>
            <a:normAutofit/>
          </a:bodyPr>
          <a:lstStyle/>
          <a:p>
            <a:r>
              <a:rPr lang="en-US" sz="1800" dirty="0" smtClean="0"/>
              <a:t>Leading science-based and collaborative efforts to improve the tidal Delaware River and Bay</a:t>
            </a:r>
          </a:p>
          <a:p>
            <a:endParaRPr lang="en-US" sz="1800" dirty="0" smtClean="0"/>
          </a:p>
          <a:p>
            <a:r>
              <a:rPr lang="en-US" sz="1800" dirty="0" smtClean="0"/>
              <a:t>Focus on the Estuary, and the streams that flow into it… where the river meets the sea</a:t>
            </a:r>
          </a:p>
          <a:p>
            <a:endParaRPr lang="en-US" sz="1800" dirty="0" smtClean="0"/>
          </a:p>
          <a:p>
            <a:r>
              <a:rPr lang="en-US" sz="1800" dirty="0" smtClean="0"/>
              <a:t>Tri-state, working in Delaware, New Jersey, and Pennsylvania</a:t>
            </a:r>
          </a:p>
          <a:p>
            <a:endParaRPr lang="en-US" sz="1800" dirty="0" smtClean="0"/>
          </a:p>
          <a:p>
            <a:r>
              <a:rPr lang="en-US" sz="1800" dirty="0" smtClean="0"/>
              <a:t>One of 28 National Estuary Programs recognized by Congress for their importance to the nation</a:t>
            </a:r>
          </a:p>
          <a:p>
            <a:endParaRPr lang="en-US" sz="1800" dirty="0" smtClean="0"/>
          </a:p>
        </p:txBody>
      </p:sp>
      <p:pic>
        <p:nvPicPr>
          <p:cNvPr id="17414" name="Picture 9" descr="Logo LARGE.jpg"/>
          <p:cNvPicPr>
            <a:picLocks noChangeAspect="1"/>
          </p:cNvPicPr>
          <p:nvPr/>
        </p:nvPicPr>
        <p:blipFill>
          <a:blip r:embed="rId4" cstate="screen"/>
          <a:srcRect/>
          <a:stretch>
            <a:fillRect/>
          </a:stretch>
        </p:blipFill>
        <p:spPr bwMode="auto">
          <a:xfrm>
            <a:off x="152400" y="4572000"/>
            <a:ext cx="914400" cy="1357512"/>
          </a:xfrm>
          <a:prstGeom prst="rect">
            <a:avLst/>
          </a:prstGeom>
          <a:noFill/>
          <a:ln w="9525">
            <a:noFill/>
            <a:miter lim="800000"/>
            <a:headEnd/>
            <a:tailEnd/>
          </a:ln>
        </p:spPr>
      </p:pic>
      <p:pic>
        <p:nvPicPr>
          <p:cNvPr id="4" name="Picture 2"/>
          <p:cNvPicPr>
            <a:picLocks noChangeAspect="1" noChangeArrowheads="1"/>
          </p:cNvPicPr>
          <p:nvPr/>
        </p:nvPicPr>
        <p:blipFill>
          <a:blip r:embed="rId5" cstate="screen"/>
          <a:srcRect/>
          <a:stretch>
            <a:fillRect/>
          </a:stretch>
        </p:blipFill>
        <p:spPr bwMode="auto">
          <a:xfrm rot="493080">
            <a:off x="6467769" y="1070611"/>
            <a:ext cx="2437868" cy="3510288"/>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313" name="Picture 1"/>
          <p:cNvPicPr>
            <a:picLocks noChangeAspect="1" noChangeArrowheads="1"/>
          </p:cNvPicPr>
          <p:nvPr/>
        </p:nvPicPr>
        <p:blipFill>
          <a:blip r:embed="rId6" cstate="screen"/>
          <a:srcRect/>
          <a:stretch>
            <a:fillRect/>
          </a:stretch>
        </p:blipFill>
        <p:spPr bwMode="auto">
          <a:xfrm>
            <a:off x="5791200" y="3276600"/>
            <a:ext cx="1771132" cy="2400822"/>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Picture 4" descr="DSC01415.JPG"/>
          <p:cNvPicPr>
            <a:picLocks noChangeAspect="1"/>
          </p:cNvPicPr>
          <p:nvPr/>
        </p:nvPicPr>
        <p:blipFill>
          <a:blip r:embed="rId7" cstate="screen"/>
          <a:srcRect/>
          <a:stretch>
            <a:fillRect/>
          </a:stretch>
        </p:blipFill>
        <p:spPr bwMode="auto">
          <a:xfrm>
            <a:off x="5029200" y="4419600"/>
            <a:ext cx="2066088" cy="1549627"/>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76200"/>
            <a:ext cx="8229600" cy="1143000"/>
          </a:xfrm>
        </p:spPr>
        <p:txBody>
          <a:bodyPr/>
          <a:lstStyle/>
          <a:p>
            <a:pPr eaLnBrk="1" hangingPunct="1"/>
            <a:r>
              <a:rPr lang="en-US" dirty="0" smtClean="0"/>
              <a:t>The Schuylkill Watershed</a:t>
            </a:r>
          </a:p>
        </p:txBody>
      </p:sp>
      <p:sp>
        <p:nvSpPr>
          <p:cNvPr id="7" name="Rectangle 3"/>
          <p:cNvSpPr txBox="1">
            <a:spLocks noChangeArrowheads="1"/>
          </p:cNvSpPr>
          <p:nvPr/>
        </p:nvSpPr>
        <p:spPr>
          <a:xfrm>
            <a:off x="4495800" y="1752600"/>
            <a:ext cx="4191000" cy="4525963"/>
          </a:xfrm>
          <a:prstGeom prst="rect">
            <a:avLst/>
          </a:prstGeom>
        </p:spPr>
        <p:txBody>
          <a:bodyPr>
            <a:normAutofit fontScale="85000" lnSpcReduction="20000"/>
          </a:bodyPr>
          <a:lstStyle/>
          <a:p>
            <a:pPr marL="342900" indent="-342900" fontAlgn="auto">
              <a:lnSpc>
                <a:spcPct val="90000"/>
              </a:lnSpc>
              <a:spcBef>
                <a:spcPct val="20000"/>
              </a:spcBef>
              <a:spcAft>
                <a:spcPts val="0"/>
              </a:spcAft>
              <a:buFont typeface="Arial" pitchFamily="34" charset="0"/>
              <a:buChar char="•"/>
              <a:defRPr/>
            </a:pPr>
            <a:endParaRPr lang="en-US" sz="2400" dirty="0">
              <a:latin typeface="+mn-lt"/>
            </a:endParaRPr>
          </a:p>
          <a:p>
            <a:pPr marL="342900" indent="-342900" fontAlgn="auto">
              <a:lnSpc>
                <a:spcPct val="90000"/>
              </a:lnSpc>
              <a:spcBef>
                <a:spcPct val="20000"/>
              </a:spcBef>
              <a:spcAft>
                <a:spcPts val="0"/>
              </a:spcAft>
              <a:buFont typeface="Arial" pitchFamily="34" charset="0"/>
              <a:buChar char="•"/>
              <a:defRPr/>
            </a:pPr>
            <a:r>
              <a:rPr lang="en-US" sz="2400" dirty="0">
                <a:latin typeface="+mn-lt"/>
              </a:rPr>
              <a:t>Over 2,000 square miles</a:t>
            </a:r>
          </a:p>
          <a:p>
            <a:pPr marL="342900" indent="-342900" fontAlgn="auto">
              <a:lnSpc>
                <a:spcPct val="90000"/>
              </a:lnSpc>
              <a:spcBef>
                <a:spcPct val="20000"/>
              </a:spcBef>
              <a:spcAft>
                <a:spcPts val="0"/>
              </a:spcAft>
              <a:defRPr/>
            </a:pPr>
            <a:endParaRPr lang="en-US" sz="2400" dirty="0">
              <a:latin typeface="+mn-lt"/>
            </a:endParaRPr>
          </a:p>
          <a:p>
            <a:pPr marL="342900" indent="-342900" fontAlgn="auto">
              <a:lnSpc>
                <a:spcPct val="90000"/>
              </a:lnSpc>
              <a:spcBef>
                <a:spcPct val="20000"/>
              </a:spcBef>
              <a:spcAft>
                <a:spcPts val="0"/>
              </a:spcAft>
              <a:buFont typeface="Arial" pitchFamily="34" charset="0"/>
              <a:buChar char="•"/>
              <a:defRPr/>
            </a:pPr>
            <a:r>
              <a:rPr lang="en-US" sz="2400" dirty="0">
                <a:latin typeface="+mn-lt"/>
              </a:rPr>
              <a:t>3,500 regulated sources of pollution in the watershed</a:t>
            </a:r>
          </a:p>
          <a:p>
            <a:pPr marL="342900" indent="-342900" fontAlgn="auto">
              <a:lnSpc>
                <a:spcPct val="90000"/>
              </a:lnSpc>
              <a:spcBef>
                <a:spcPct val="20000"/>
              </a:spcBef>
              <a:spcAft>
                <a:spcPts val="0"/>
              </a:spcAft>
              <a:buFont typeface="Arial" pitchFamily="34" charset="0"/>
              <a:buChar char="•"/>
              <a:defRPr/>
            </a:pPr>
            <a:endParaRPr lang="en-US" sz="2400" dirty="0">
              <a:latin typeface="+mn-lt"/>
            </a:endParaRPr>
          </a:p>
          <a:p>
            <a:pPr marL="342900" indent="-342900" fontAlgn="auto">
              <a:lnSpc>
                <a:spcPct val="90000"/>
              </a:lnSpc>
              <a:spcBef>
                <a:spcPct val="20000"/>
              </a:spcBef>
              <a:spcAft>
                <a:spcPts val="0"/>
              </a:spcAft>
              <a:buFont typeface="Arial" pitchFamily="34" charset="0"/>
              <a:buChar char="•"/>
              <a:defRPr/>
            </a:pPr>
            <a:r>
              <a:rPr lang="en-US" sz="2400" dirty="0">
                <a:latin typeface="+mn-lt"/>
              </a:rPr>
              <a:t>78 large sewage treatment plants</a:t>
            </a:r>
          </a:p>
          <a:p>
            <a:pPr marL="342900" indent="-342900" fontAlgn="auto">
              <a:lnSpc>
                <a:spcPct val="90000"/>
              </a:lnSpc>
              <a:spcBef>
                <a:spcPct val="20000"/>
              </a:spcBef>
              <a:spcAft>
                <a:spcPts val="0"/>
              </a:spcAft>
              <a:buFont typeface="Arial" pitchFamily="34" charset="0"/>
              <a:buChar char="•"/>
              <a:defRPr/>
            </a:pPr>
            <a:endParaRPr lang="en-US" sz="2400" dirty="0">
              <a:latin typeface="+mn-lt"/>
            </a:endParaRPr>
          </a:p>
          <a:p>
            <a:pPr marL="342900" indent="-342900" fontAlgn="auto">
              <a:lnSpc>
                <a:spcPct val="90000"/>
              </a:lnSpc>
              <a:spcBef>
                <a:spcPct val="20000"/>
              </a:spcBef>
              <a:spcAft>
                <a:spcPts val="0"/>
              </a:spcAft>
              <a:buFont typeface="Arial" pitchFamily="34" charset="0"/>
              <a:buChar char="•"/>
              <a:defRPr/>
            </a:pPr>
            <a:r>
              <a:rPr lang="en-US" sz="2400" dirty="0">
                <a:latin typeface="+mn-lt"/>
              </a:rPr>
              <a:t>11 Counties, 235 Municipalities</a:t>
            </a:r>
          </a:p>
          <a:p>
            <a:pPr marL="342900" indent="-342900" fontAlgn="auto">
              <a:lnSpc>
                <a:spcPct val="90000"/>
              </a:lnSpc>
              <a:spcBef>
                <a:spcPct val="20000"/>
              </a:spcBef>
              <a:spcAft>
                <a:spcPts val="0"/>
              </a:spcAft>
              <a:buFont typeface="Arial" pitchFamily="34" charset="0"/>
              <a:buChar char="•"/>
              <a:defRPr/>
            </a:pPr>
            <a:endParaRPr lang="en-US" sz="2400" dirty="0">
              <a:latin typeface="+mn-lt"/>
            </a:endParaRPr>
          </a:p>
          <a:p>
            <a:pPr marL="342900" indent="-342900" fontAlgn="auto">
              <a:lnSpc>
                <a:spcPct val="90000"/>
              </a:lnSpc>
              <a:spcBef>
                <a:spcPct val="20000"/>
              </a:spcBef>
              <a:spcAft>
                <a:spcPts val="0"/>
              </a:spcAft>
              <a:buFont typeface="Arial" pitchFamily="34" charset="0"/>
              <a:buChar char="•"/>
              <a:defRPr/>
            </a:pPr>
            <a:r>
              <a:rPr lang="en-US" sz="2400" dirty="0">
                <a:latin typeface="+mn-lt"/>
              </a:rPr>
              <a:t>37 Sub watersheds</a:t>
            </a:r>
          </a:p>
          <a:p>
            <a:pPr marL="342900" indent="-342900" fontAlgn="auto">
              <a:lnSpc>
                <a:spcPct val="90000"/>
              </a:lnSpc>
              <a:spcBef>
                <a:spcPct val="20000"/>
              </a:spcBef>
              <a:spcAft>
                <a:spcPts val="0"/>
              </a:spcAft>
              <a:buFont typeface="Arial" pitchFamily="34" charset="0"/>
              <a:buChar char="•"/>
              <a:defRPr/>
            </a:pPr>
            <a:endParaRPr lang="en-US" sz="2400" dirty="0">
              <a:latin typeface="+mn-lt"/>
            </a:endParaRPr>
          </a:p>
          <a:p>
            <a:pPr marL="342900" indent="-342900" fontAlgn="auto">
              <a:lnSpc>
                <a:spcPct val="90000"/>
              </a:lnSpc>
              <a:spcBef>
                <a:spcPct val="20000"/>
              </a:spcBef>
              <a:spcAft>
                <a:spcPts val="0"/>
              </a:spcAft>
              <a:buFont typeface="Arial" pitchFamily="34" charset="0"/>
              <a:buChar char="•"/>
              <a:defRPr/>
            </a:pPr>
            <a:r>
              <a:rPr lang="en-US" sz="2400" dirty="0">
                <a:latin typeface="+mn-lt"/>
              </a:rPr>
              <a:t>2770 miles of streams and creeks</a:t>
            </a:r>
          </a:p>
          <a:p>
            <a:pPr marL="342900" indent="-342900" fontAlgn="auto">
              <a:lnSpc>
                <a:spcPct val="90000"/>
              </a:lnSpc>
              <a:spcBef>
                <a:spcPct val="20000"/>
              </a:spcBef>
              <a:spcAft>
                <a:spcPts val="0"/>
              </a:spcAft>
              <a:buFont typeface="Arial" pitchFamily="34" charset="0"/>
              <a:buChar char="•"/>
              <a:defRPr/>
            </a:pPr>
            <a:endParaRPr lang="en-US" sz="2400" dirty="0">
              <a:latin typeface="+mn-lt"/>
            </a:endParaRPr>
          </a:p>
          <a:p>
            <a:pPr marL="342900" indent="-342900" fontAlgn="auto">
              <a:lnSpc>
                <a:spcPct val="90000"/>
              </a:lnSpc>
              <a:spcBef>
                <a:spcPct val="20000"/>
              </a:spcBef>
              <a:spcAft>
                <a:spcPts val="0"/>
              </a:spcAft>
              <a:buFont typeface="Arial" pitchFamily="34" charset="0"/>
              <a:buChar char="•"/>
              <a:defRPr/>
            </a:pPr>
            <a:r>
              <a:rPr lang="en-US" sz="2500" u="sng" dirty="0">
                <a:solidFill>
                  <a:srgbClr val="FFFF00"/>
                </a:solidFill>
                <a:latin typeface="+mn-lt"/>
              </a:rPr>
              <a:t>Drinking Water Source for over </a:t>
            </a:r>
            <a:r>
              <a:rPr lang="en-US" sz="2500" u="sng" dirty="0" smtClean="0">
                <a:solidFill>
                  <a:srgbClr val="FFFF00"/>
                </a:solidFill>
                <a:latin typeface="+mn-lt"/>
              </a:rPr>
              <a:t>2 </a:t>
            </a:r>
            <a:r>
              <a:rPr lang="en-US" sz="2500" u="sng" dirty="0">
                <a:solidFill>
                  <a:srgbClr val="FFFF00"/>
                </a:solidFill>
                <a:latin typeface="+mn-lt"/>
              </a:rPr>
              <a:t>million people.</a:t>
            </a:r>
          </a:p>
          <a:p>
            <a:pPr marL="342900" indent="-342900" fontAlgn="auto">
              <a:lnSpc>
                <a:spcPct val="90000"/>
              </a:lnSpc>
              <a:spcBef>
                <a:spcPct val="20000"/>
              </a:spcBef>
              <a:spcAft>
                <a:spcPts val="0"/>
              </a:spcAft>
              <a:buFont typeface="Arial" pitchFamily="34" charset="0"/>
              <a:buChar char="•"/>
              <a:defRPr/>
            </a:pPr>
            <a:endParaRPr lang="en-US" sz="2400" dirty="0">
              <a:latin typeface="+mn-lt"/>
            </a:endParaRPr>
          </a:p>
          <a:p>
            <a:pPr marL="342900" indent="-342900" fontAlgn="auto">
              <a:lnSpc>
                <a:spcPct val="90000"/>
              </a:lnSpc>
              <a:spcBef>
                <a:spcPct val="20000"/>
              </a:spcBef>
              <a:spcAft>
                <a:spcPts val="0"/>
              </a:spcAft>
              <a:buFont typeface="Arial" pitchFamily="34" charset="0"/>
              <a:buChar char="•"/>
              <a:defRPr/>
            </a:pPr>
            <a:endParaRPr lang="en-US" sz="2400" dirty="0">
              <a:latin typeface="+mn-lt"/>
            </a:endParaRPr>
          </a:p>
          <a:p>
            <a:pPr marL="342900" indent="-342900" fontAlgn="auto">
              <a:lnSpc>
                <a:spcPct val="90000"/>
              </a:lnSpc>
              <a:spcBef>
                <a:spcPct val="20000"/>
              </a:spcBef>
              <a:spcAft>
                <a:spcPts val="0"/>
              </a:spcAft>
              <a:buFont typeface="Arial" pitchFamily="34" charset="0"/>
              <a:buChar char="•"/>
              <a:defRPr/>
            </a:pPr>
            <a:endParaRPr lang="en-US" sz="2400" dirty="0">
              <a:latin typeface="+mn-lt"/>
            </a:endParaRPr>
          </a:p>
        </p:txBody>
      </p:sp>
      <p:pic>
        <p:nvPicPr>
          <p:cNvPr id="8" name="Picture 7" descr="SchRiverSubwatersheds.jpg"/>
          <p:cNvPicPr>
            <a:picLocks noChangeAspect="1"/>
          </p:cNvPicPr>
          <p:nvPr/>
        </p:nvPicPr>
        <p:blipFill>
          <a:blip r:embed="rId3" cstate="screen"/>
          <a:srcRect/>
          <a:stretch>
            <a:fillRect/>
          </a:stretch>
        </p:blipFill>
        <p:spPr>
          <a:xfrm>
            <a:off x="228602" y="1714500"/>
            <a:ext cx="4109647" cy="40433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2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20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fade">
                                      <p:cBhvr>
                                        <p:cTn id="17" dur="2000"/>
                                        <p:tgtEl>
                                          <p:spTgt spid="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Effect transition="in" filter="fade">
                                      <p:cBhvr>
                                        <p:cTn id="22" dur="2000"/>
                                        <p:tgtEl>
                                          <p:spTgt spid="7">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animEffect transition="in" filter="fade">
                                      <p:cBhvr>
                                        <p:cTn id="27" dur="2000"/>
                                        <p:tgtEl>
                                          <p:spTgt spid="7">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11" end="11"/>
                                            </p:txEl>
                                          </p:spTgt>
                                        </p:tgtEl>
                                        <p:attrNameLst>
                                          <p:attrName>style.visibility</p:attrName>
                                        </p:attrNameLst>
                                      </p:cBhvr>
                                      <p:to>
                                        <p:strVal val="visible"/>
                                      </p:to>
                                    </p:set>
                                    <p:animEffect transition="in" filter="fade">
                                      <p:cBhvr>
                                        <p:cTn id="32" dur="2000"/>
                                        <p:tgtEl>
                                          <p:spTgt spid="7">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13" end="13"/>
                                            </p:txEl>
                                          </p:spTgt>
                                        </p:tgtEl>
                                        <p:attrNameLst>
                                          <p:attrName>style.visibility</p:attrName>
                                        </p:attrNameLst>
                                      </p:cBhvr>
                                      <p:to>
                                        <p:strVal val="visible"/>
                                      </p:to>
                                    </p:set>
                                    <p:animEffect transition="in" filter="fade">
                                      <p:cBhvr>
                                        <p:cTn id="37" dur="2000"/>
                                        <p:tgtEl>
                                          <p:spTgt spid="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elaware River Basin Map."/>
          <p:cNvPicPr>
            <a:picLocks noChangeAspect="1" noChangeArrowheads="1"/>
          </p:cNvPicPr>
          <p:nvPr/>
        </p:nvPicPr>
        <p:blipFill>
          <a:blip r:embed="rId3" cstate="screen"/>
          <a:srcRect/>
          <a:stretch>
            <a:fillRect/>
          </a:stretch>
        </p:blipFill>
        <p:spPr bwMode="auto">
          <a:xfrm>
            <a:off x="328613" y="0"/>
            <a:ext cx="4359275" cy="6858000"/>
          </a:xfrm>
          <a:prstGeom prst="rect">
            <a:avLst/>
          </a:prstGeom>
          <a:noFill/>
          <a:ln w="9525">
            <a:noFill/>
            <a:miter lim="800000"/>
            <a:headEnd/>
            <a:tailEnd/>
          </a:ln>
        </p:spPr>
      </p:pic>
      <p:pic>
        <p:nvPicPr>
          <p:cNvPr id="11267" name="Picture 4" descr="http://www.fs.fed.us/ne/global/research/drb/webgifs/lulcmap2.jpg"/>
          <p:cNvPicPr>
            <a:picLocks noChangeAspect="1" noChangeArrowheads="1"/>
          </p:cNvPicPr>
          <p:nvPr/>
        </p:nvPicPr>
        <p:blipFill>
          <a:blip r:embed="rId4" cstate="screen"/>
          <a:srcRect l="-336" r="-2567"/>
          <a:stretch>
            <a:fillRect/>
          </a:stretch>
        </p:blipFill>
        <p:spPr bwMode="auto">
          <a:xfrm>
            <a:off x="5094288" y="566738"/>
            <a:ext cx="3425825" cy="6291262"/>
          </a:xfrm>
          <a:prstGeom prst="rect">
            <a:avLst/>
          </a:prstGeom>
          <a:noFill/>
          <a:ln w="9525">
            <a:noFill/>
            <a:miter lim="800000"/>
            <a:headEnd/>
            <a:tailEnd/>
          </a:ln>
        </p:spPr>
      </p:pic>
      <p:sp>
        <p:nvSpPr>
          <p:cNvPr id="8" name="Oval 7"/>
          <p:cNvSpPr/>
          <p:nvPr/>
        </p:nvSpPr>
        <p:spPr>
          <a:xfrm rot="921622">
            <a:off x="6077053" y="699197"/>
            <a:ext cx="1791782" cy="2428818"/>
          </a:xfrm>
          <a:prstGeom prst="ellipse">
            <a:avLst/>
          </a:prstGeom>
          <a:solidFill>
            <a:schemeClr val="tx1">
              <a:lumMod val="95000"/>
              <a:alpha val="39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Forested</a:t>
            </a:r>
          </a:p>
        </p:txBody>
      </p:sp>
      <p:sp>
        <p:nvSpPr>
          <p:cNvPr id="9" name="Oval 8"/>
          <p:cNvSpPr/>
          <p:nvPr/>
        </p:nvSpPr>
        <p:spPr>
          <a:xfrm rot="20772642">
            <a:off x="5230853" y="3188453"/>
            <a:ext cx="2298084" cy="1049434"/>
          </a:xfrm>
          <a:prstGeom prst="ellipse">
            <a:avLst/>
          </a:prstGeom>
          <a:solidFill>
            <a:schemeClr val="tx1">
              <a:lumMod val="95000"/>
              <a:alpha val="39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Agriculture</a:t>
            </a:r>
          </a:p>
        </p:txBody>
      </p:sp>
      <p:sp>
        <p:nvSpPr>
          <p:cNvPr id="10" name="Oval 9"/>
          <p:cNvSpPr/>
          <p:nvPr/>
        </p:nvSpPr>
        <p:spPr>
          <a:xfrm rot="20626868">
            <a:off x="6155374" y="3985400"/>
            <a:ext cx="1654648" cy="911960"/>
          </a:xfrm>
          <a:prstGeom prst="ellipse">
            <a:avLst/>
          </a:prstGeom>
          <a:solidFill>
            <a:schemeClr val="tx1">
              <a:lumMod val="95000"/>
              <a:alpha val="39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Urban</a:t>
            </a:r>
          </a:p>
        </p:txBody>
      </p:sp>
      <p:sp>
        <p:nvSpPr>
          <p:cNvPr id="12" name="TextBox 11"/>
          <p:cNvSpPr txBox="1"/>
          <p:nvPr/>
        </p:nvSpPr>
        <p:spPr>
          <a:xfrm>
            <a:off x="5108575" y="0"/>
            <a:ext cx="3324225" cy="646113"/>
          </a:xfrm>
          <a:prstGeom prst="rect">
            <a:avLst/>
          </a:prstGeom>
          <a:ln>
            <a:noFill/>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b="1" dirty="0">
                <a:latin typeface="Arial Unicode MS" pitchFamily="34" charset="-128"/>
                <a:ea typeface="Arial Unicode MS" pitchFamily="34" charset="-128"/>
                <a:cs typeface="Arial Unicode MS" pitchFamily="34" charset="-128"/>
              </a:rPr>
              <a:t>Delaware River Basin</a:t>
            </a:r>
          </a:p>
          <a:p>
            <a:pPr algn="ctr">
              <a:defRPr/>
            </a:pPr>
            <a:r>
              <a:rPr lang="en-US" b="1" dirty="0">
                <a:latin typeface="Arial Unicode MS" pitchFamily="34" charset="-128"/>
                <a:ea typeface="Arial Unicode MS" pitchFamily="34" charset="-128"/>
                <a:cs typeface="Arial Unicode MS" pitchFamily="34" charset="-128"/>
              </a:rPr>
              <a:t>Land Use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61111E-6 -2.71676E-6 L -0.47534 -2.71676E-6 " pathEditMode="relative" rAng="0" ptsTypes="AA">
                                      <p:cBhvr>
                                        <p:cTn id="6" dur="1000" fill="hold"/>
                                        <p:tgtEl>
                                          <p:spTgt spid="8"/>
                                        </p:tgtEl>
                                        <p:attrNameLst>
                                          <p:attrName>ppt_x</p:attrName>
                                          <p:attrName>ppt_y</p:attrName>
                                        </p:attrNameLst>
                                      </p:cBhvr>
                                      <p:rCtr x="-238" y="0"/>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3.05556E-6 -2.42775E-6 L -0.45643 -0.00208 " pathEditMode="relative" rAng="0" ptsTypes="AA">
                                      <p:cBhvr>
                                        <p:cTn id="10" dur="1000" fill="hold"/>
                                        <p:tgtEl>
                                          <p:spTgt spid="9"/>
                                        </p:tgtEl>
                                        <p:attrNameLst>
                                          <p:attrName>ppt_x</p:attrName>
                                          <p:attrName>ppt_y</p:attrName>
                                        </p:attrNameLst>
                                      </p:cBhvr>
                                      <p:rCtr x="-228" y="-1"/>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nodeType="clickEffect">
                                  <p:stCondLst>
                                    <p:cond delay="0"/>
                                  </p:stCondLst>
                                  <p:childTnLst>
                                    <p:animMotion origin="layout" path="M 8.33333E-7 3.46821E-7 L -0.45642 3.46821E-7 " pathEditMode="relative" rAng="0" ptsTypes="AA">
                                      <p:cBhvr>
                                        <p:cTn id="14" dur="1000" fill="hold"/>
                                        <p:tgtEl>
                                          <p:spTgt spid="10"/>
                                        </p:tgtEl>
                                        <p:attrNameLst>
                                          <p:attrName>ppt_x</p:attrName>
                                          <p:attrName>ppt_y</p:attrName>
                                        </p:attrNameLst>
                                      </p:cBhvr>
                                      <p:rCtr x="-22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93825"/>
            <a:ext cx="9144000" cy="54641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195" name="Title 1"/>
          <p:cNvSpPr>
            <a:spLocks noGrp="1"/>
          </p:cNvSpPr>
          <p:nvPr>
            <p:ph type="title"/>
          </p:nvPr>
        </p:nvSpPr>
        <p:spPr/>
        <p:txBody>
          <a:bodyPr/>
          <a:lstStyle/>
          <a:p>
            <a:r>
              <a:rPr lang="en-US" dirty="0" smtClean="0"/>
              <a:t>Schuylkill Watershed Land Use</a:t>
            </a:r>
          </a:p>
        </p:txBody>
      </p:sp>
      <p:pic>
        <p:nvPicPr>
          <p:cNvPr id="8196" name="Picture 2" descr="http://www.schuylkillreport.org/_assets/image01_p6.jpg"/>
          <p:cNvPicPr>
            <a:picLocks noChangeAspect="1" noChangeArrowheads="1"/>
          </p:cNvPicPr>
          <p:nvPr/>
        </p:nvPicPr>
        <p:blipFill>
          <a:blip r:embed="rId3" cstate="screen"/>
          <a:srcRect/>
          <a:stretch>
            <a:fillRect/>
          </a:stretch>
        </p:blipFill>
        <p:spPr bwMode="auto">
          <a:xfrm>
            <a:off x="261938" y="1598613"/>
            <a:ext cx="5427662" cy="5259387"/>
          </a:xfrm>
          <a:prstGeom prst="rect">
            <a:avLst/>
          </a:prstGeom>
          <a:noFill/>
          <a:ln w="9525">
            <a:noFill/>
            <a:miter lim="800000"/>
            <a:headEnd/>
            <a:tailEnd/>
          </a:ln>
        </p:spPr>
      </p:pic>
      <p:sp>
        <p:nvSpPr>
          <p:cNvPr id="14" name="Rectangle 13"/>
          <p:cNvSpPr/>
          <p:nvPr/>
        </p:nvSpPr>
        <p:spPr>
          <a:xfrm>
            <a:off x="566738" y="1668463"/>
            <a:ext cx="8388350" cy="1306512"/>
          </a:xfrm>
          <a:prstGeom prst="rect">
            <a:avLst/>
          </a:prstGeom>
          <a:solidFill>
            <a:srgbClr val="00B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Rectangle 14"/>
          <p:cNvSpPr/>
          <p:nvPr/>
        </p:nvSpPr>
        <p:spPr>
          <a:xfrm>
            <a:off x="1146175" y="2968625"/>
            <a:ext cx="7808913" cy="1196975"/>
          </a:xfrm>
          <a:prstGeom prst="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199" name="TextBox 8"/>
          <p:cNvSpPr txBox="1">
            <a:spLocks noChangeArrowheads="1"/>
          </p:cNvSpPr>
          <p:nvPr/>
        </p:nvSpPr>
        <p:spPr bwMode="auto">
          <a:xfrm>
            <a:off x="6530975" y="3330575"/>
            <a:ext cx="1503363" cy="369888"/>
          </a:xfrm>
          <a:prstGeom prst="rect">
            <a:avLst/>
          </a:prstGeom>
          <a:noFill/>
          <a:ln w="9525">
            <a:noFill/>
            <a:miter lim="800000"/>
            <a:headEnd/>
            <a:tailEnd/>
          </a:ln>
        </p:spPr>
        <p:txBody>
          <a:bodyPr anchor="ctr">
            <a:spAutoFit/>
          </a:bodyPr>
          <a:lstStyle/>
          <a:p>
            <a:r>
              <a:rPr lang="en-US" b="1" dirty="0">
                <a:solidFill>
                  <a:schemeClr val="bg2"/>
                </a:solidFill>
              </a:rPr>
              <a:t>Agriculture</a:t>
            </a:r>
          </a:p>
        </p:txBody>
      </p:sp>
      <p:sp>
        <p:nvSpPr>
          <p:cNvPr id="17" name="Rectangle 16"/>
          <p:cNvSpPr/>
          <p:nvPr/>
        </p:nvSpPr>
        <p:spPr>
          <a:xfrm>
            <a:off x="3700463" y="5291138"/>
            <a:ext cx="5268912" cy="1262062"/>
          </a:xfrm>
          <a:prstGeom prst="rect">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Rectangle 15"/>
          <p:cNvSpPr/>
          <p:nvPr/>
        </p:nvSpPr>
        <p:spPr>
          <a:xfrm>
            <a:off x="566738" y="4165600"/>
            <a:ext cx="8402637" cy="1117600"/>
          </a:xfrm>
          <a:prstGeom prst="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202" name="TextBox 7"/>
          <p:cNvSpPr txBox="1">
            <a:spLocks noChangeArrowheads="1"/>
          </p:cNvSpPr>
          <p:nvPr/>
        </p:nvSpPr>
        <p:spPr bwMode="auto">
          <a:xfrm>
            <a:off x="6530975" y="1916113"/>
            <a:ext cx="2249488" cy="369887"/>
          </a:xfrm>
          <a:prstGeom prst="rect">
            <a:avLst/>
          </a:prstGeom>
          <a:noFill/>
          <a:ln w="9525">
            <a:noFill/>
            <a:miter lim="800000"/>
            <a:headEnd/>
            <a:tailEnd/>
          </a:ln>
        </p:spPr>
        <p:txBody>
          <a:bodyPr anchor="ctr">
            <a:spAutoFit/>
          </a:bodyPr>
          <a:lstStyle/>
          <a:p>
            <a:r>
              <a:rPr lang="en-US" b="1" dirty="0">
                <a:solidFill>
                  <a:schemeClr val="bg2"/>
                </a:solidFill>
              </a:rPr>
              <a:t>Forested &amp; Mining</a:t>
            </a:r>
          </a:p>
        </p:txBody>
      </p:sp>
      <p:sp>
        <p:nvSpPr>
          <p:cNvPr id="8203" name="TextBox 12"/>
          <p:cNvSpPr txBox="1">
            <a:spLocks noChangeArrowheads="1"/>
          </p:cNvSpPr>
          <p:nvPr/>
        </p:nvSpPr>
        <p:spPr bwMode="auto">
          <a:xfrm>
            <a:off x="6530975" y="4557713"/>
            <a:ext cx="2286000" cy="369887"/>
          </a:xfrm>
          <a:prstGeom prst="rect">
            <a:avLst/>
          </a:prstGeom>
          <a:noFill/>
          <a:ln w="9525">
            <a:noFill/>
            <a:miter lim="800000"/>
            <a:headEnd/>
            <a:tailEnd/>
          </a:ln>
        </p:spPr>
        <p:txBody>
          <a:bodyPr anchor="ctr">
            <a:spAutoFit/>
          </a:bodyPr>
          <a:lstStyle/>
          <a:p>
            <a:r>
              <a:rPr lang="en-US" b="1" dirty="0">
                <a:solidFill>
                  <a:schemeClr val="bg2"/>
                </a:solidFill>
              </a:rPr>
              <a:t>Mixed/Developing</a:t>
            </a:r>
          </a:p>
        </p:txBody>
      </p:sp>
      <p:sp>
        <p:nvSpPr>
          <p:cNvPr id="8204" name="TextBox 10"/>
          <p:cNvSpPr txBox="1">
            <a:spLocks noChangeArrowheads="1"/>
          </p:cNvSpPr>
          <p:nvPr/>
        </p:nvSpPr>
        <p:spPr bwMode="auto">
          <a:xfrm>
            <a:off x="6530975" y="5689600"/>
            <a:ext cx="2192338" cy="369888"/>
          </a:xfrm>
          <a:prstGeom prst="rect">
            <a:avLst/>
          </a:prstGeom>
          <a:noFill/>
          <a:ln w="9525">
            <a:noFill/>
            <a:miter lim="800000"/>
            <a:headEnd/>
            <a:tailEnd/>
          </a:ln>
        </p:spPr>
        <p:txBody>
          <a:bodyPr anchor="ctr">
            <a:spAutoFit/>
          </a:bodyPr>
          <a:lstStyle/>
          <a:p>
            <a:r>
              <a:rPr lang="en-US" b="1" dirty="0">
                <a:solidFill>
                  <a:schemeClr val="bg2"/>
                </a:solidFill>
              </a:rPr>
              <a:t>Urban/ Developed</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916113"/>
            <a:ext cx="9144000" cy="49418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3315" name="Picture 9" descr="Picture1.png"/>
          <p:cNvPicPr>
            <a:picLocks noChangeAspect="1"/>
          </p:cNvPicPr>
          <p:nvPr/>
        </p:nvPicPr>
        <p:blipFill>
          <a:blip r:embed="rId2" cstate="screen"/>
          <a:srcRect/>
          <a:stretch>
            <a:fillRect/>
          </a:stretch>
        </p:blipFill>
        <p:spPr bwMode="auto">
          <a:xfrm>
            <a:off x="3759200" y="1993900"/>
            <a:ext cx="5370513" cy="4327525"/>
          </a:xfrm>
          <a:prstGeom prst="rect">
            <a:avLst/>
          </a:prstGeom>
          <a:noFill/>
          <a:ln w="9525">
            <a:noFill/>
            <a:miter lim="800000"/>
            <a:headEnd/>
            <a:tailEnd/>
          </a:ln>
        </p:spPr>
      </p:pic>
      <p:pic>
        <p:nvPicPr>
          <p:cNvPr id="13316" name="Content Placeholder 5" descr="schulkillBuffers2.jpg"/>
          <p:cNvPicPr>
            <a:picLocks noGrp="1" noChangeAspect="1"/>
          </p:cNvPicPr>
          <p:nvPr>
            <p:ph idx="1"/>
          </p:nvPr>
        </p:nvPicPr>
        <p:blipFill>
          <a:blip r:embed="rId3" cstate="screen">
            <a:clrChange>
              <a:clrFrom>
                <a:srgbClr val="FFFFFF"/>
              </a:clrFrom>
              <a:clrTo>
                <a:srgbClr val="FFFFFF">
                  <a:alpha val="0"/>
                </a:srgbClr>
              </a:clrTo>
            </a:clrChange>
          </a:blip>
          <a:srcRect/>
          <a:stretch>
            <a:fillRect/>
          </a:stretch>
        </p:blipFill>
        <p:spPr>
          <a:xfrm>
            <a:off x="0" y="2052638"/>
            <a:ext cx="4391025" cy="4268787"/>
          </a:xfrm>
        </p:spPr>
      </p:pic>
      <p:sp>
        <p:nvSpPr>
          <p:cNvPr id="13317" name="Title 1"/>
          <p:cNvSpPr>
            <a:spLocks noGrp="1"/>
          </p:cNvSpPr>
          <p:nvPr>
            <p:ph type="title"/>
          </p:nvPr>
        </p:nvSpPr>
        <p:spPr>
          <a:xfrm>
            <a:off x="457200" y="76200"/>
            <a:ext cx="8229600" cy="1143000"/>
          </a:xfrm>
        </p:spPr>
        <p:txBody>
          <a:bodyPr/>
          <a:lstStyle/>
          <a:p>
            <a:pPr eaLnBrk="1" hangingPunct="1"/>
            <a:r>
              <a:rPr lang="en-US" dirty="0" smtClean="0"/>
              <a:t>Stream Impairments</a:t>
            </a:r>
          </a:p>
        </p:txBody>
      </p:sp>
      <p:sp>
        <p:nvSpPr>
          <p:cNvPr id="13318" name="Rectangle 20"/>
          <p:cNvSpPr>
            <a:spLocks noChangeArrowheads="1"/>
          </p:cNvSpPr>
          <p:nvPr/>
        </p:nvSpPr>
        <p:spPr bwMode="auto">
          <a:xfrm>
            <a:off x="2017713" y="2349500"/>
            <a:ext cx="2566987" cy="368300"/>
          </a:xfrm>
          <a:prstGeom prst="rect">
            <a:avLst/>
          </a:prstGeom>
          <a:noFill/>
          <a:ln w="9525">
            <a:noFill/>
            <a:miter lim="800000"/>
            <a:headEnd/>
            <a:tailEnd/>
          </a:ln>
        </p:spPr>
        <p:txBody>
          <a:bodyPr wrap="none" lIns="0" tIns="0" rIns="0" bIns="0">
            <a:spAutoFit/>
          </a:bodyPr>
          <a:lstStyle/>
          <a:p>
            <a:pPr algn="ctr"/>
            <a:r>
              <a:rPr lang="en-US" sz="2400" b="1" dirty="0">
                <a:solidFill>
                  <a:schemeClr val="bg2"/>
                </a:solidFill>
                <a:latin typeface="Albertus Medium" pitchFamily="34" charset="0"/>
              </a:rPr>
              <a:t>2770 Stream Miles</a:t>
            </a:r>
          </a:p>
        </p:txBody>
      </p:sp>
      <p:sp>
        <p:nvSpPr>
          <p:cNvPr id="13319" name="Rectangle 20"/>
          <p:cNvSpPr>
            <a:spLocks noChangeArrowheads="1"/>
          </p:cNvSpPr>
          <p:nvPr/>
        </p:nvSpPr>
        <p:spPr bwMode="auto">
          <a:xfrm>
            <a:off x="6829425" y="2386013"/>
            <a:ext cx="1916113" cy="368300"/>
          </a:xfrm>
          <a:prstGeom prst="rect">
            <a:avLst/>
          </a:prstGeom>
          <a:noFill/>
          <a:ln w="9525">
            <a:noFill/>
            <a:miter lim="800000"/>
            <a:headEnd/>
            <a:tailEnd/>
          </a:ln>
        </p:spPr>
        <p:txBody>
          <a:bodyPr wrap="none" lIns="0" tIns="0" rIns="0" bIns="0">
            <a:spAutoFit/>
          </a:bodyPr>
          <a:lstStyle/>
          <a:p>
            <a:pPr algn="ctr"/>
            <a:r>
              <a:rPr lang="en-US" sz="2400" b="1" dirty="0">
                <a:solidFill>
                  <a:schemeClr val="bg2"/>
                </a:solidFill>
                <a:latin typeface="Albertus Medium" pitchFamily="34" charset="0"/>
              </a:rPr>
              <a:t>35% impaired</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dirty="0" smtClean="0"/>
              <a:t>SAN MISSION</a:t>
            </a:r>
          </a:p>
        </p:txBody>
      </p:sp>
      <p:sp>
        <p:nvSpPr>
          <p:cNvPr id="22531" name="Content Placeholder 2"/>
          <p:cNvSpPr>
            <a:spLocks noGrp="1"/>
          </p:cNvSpPr>
          <p:nvPr>
            <p:ph idx="1"/>
          </p:nvPr>
        </p:nvSpPr>
        <p:spPr/>
        <p:txBody>
          <a:bodyPr/>
          <a:lstStyle/>
          <a:p>
            <a:pPr eaLnBrk="1" hangingPunct="1"/>
            <a:r>
              <a:rPr lang="en-US" i="1" dirty="0" smtClean="0"/>
              <a:t>Members of the Schuylkill Action Network share information, expertise, and technology to help each other achieve a shared vision of clean water and a healthy environment for the Schuylkill River and its tributaries.</a:t>
            </a:r>
            <a:r>
              <a:rPr lang="en-US" dirty="0" smtClean="0"/>
              <a:t/>
            </a:r>
            <a:br>
              <a:rPr lang="en-US" dirty="0" smtClean="0"/>
            </a:br>
            <a:endParaRPr lang="en-US"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p:txBody>
          <a:bodyPr/>
          <a:lstStyle/>
          <a:p>
            <a:pPr eaLnBrk="1" hangingPunct="1"/>
            <a:r>
              <a:rPr lang="en-US" dirty="0" smtClean="0"/>
              <a:t>SAN Workgroups</a:t>
            </a:r>
          </a:p>
        </p:txBody>
      </p:sp>
      <p:graphicFrame>
        <p:nvGraphicFramePr>
          <p:cNvPr id="10" name="Diagram 9"/>
          <p:cNvGraphicFramePr/>
          <p:nvPr/>
        </p:nvGraphicFramePr>
        <p:xfrm>
          <a:off x="738187" y="1557338"/>
          <a:ext cx="7662864" cy="4814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7894</TotalTime>
  <Words>850</Words>
  <Application>Microsoft Office PowerPoint</Application>
  <PresentationFormat>On-screen Show (4:3)</PresentationFormat>
  <Paragraphs>178</Paragraphs>
  <Slides>25</Slides>
  <Notes>9</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25</vt:i4>
      </vt:variant>
    </vt:vector>
  </HeadingPairs>
  <TitlesOfParts>
    <vt:vector size="27" baseType="lpstr">
      <vt:lpstr>Office Theme</vt:lpstr>
      <vt:lpstr>\\pdeserver\tdavidock$\SAN\Presentations\pdeserver\tdavidock$\SAN\Presentations\pdeserver\tdavidock$\SAN\Presentations\pdeserver\tdavidock$\SAN\Presentations\Schuylkill Watershed Init Projects.xls</vt:lpstr>
      <vt:lpstr>Schuylkill Action Network</vt:lpstr>
      <vt:lpstr>The Schuylkill River Watershed</vt:lpstr>
      <vt:lpstr>Partnership for the Delaware Estuary</vt:lpstr>
      <vt:lpstr>The Schuylkill Watershed</vt:lpstr>
      <vt:lpstr>Slide 5</vt:lpstr>
      <vt:lpstr>Schuylkill Watershed Land Use</vt:lpstr>
      <vt:lpstr>Stream Impairments</vt:lpstr>
      <vt:lpstr>SAN MISSION</vt:lpstr>
      <vt:lpstr>SAN Workgroups</vt:lpstr>
      <vt:lpstr>Schuylkill Funding</vt:lpstr>
      <vt:lpstr>Where we got started</vt:lpstr>
      <vt:lpstr>Targeted Watershed Initiative Grant</vt:lpstr>
      <vt:lpstr>Slide 13</vt:lpstr>
      <vt:lpstr>Over 500 Projects in 10 years</vt:lpstr>
      <vt:lpstr>Slide 15</vt:lpstr>
      <vt:lpstr>Funders in the Schuylkill</vt:lpstr>
      <vt:lpstr>Current Funding in the Schuylkill (without Pennvest funding)</vt:lpstr>
      <vt:lpstr>Optimal funding in the Schuylkill (without Pennvest funding)</vt:lpstr>
      <vt:lpstr>Challenges of Schuylkill Funding</vt:lpstr>
      <vt:lpstr>Strengths of Schuylkill Funding</vt:lpstr>
      <vt:lpstr>Best Practices for successful funding</vt:lpstr>
      <vt:lpstr>Best Practices for successful funding cont.</vt:lpstr>
      <vt:lpstr>Future of Schuylkill Funding</vt:lpstr>
      <vt:lpstr>Slide 24</vt:lpstr>
      <vt:lpstr>Contact Info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Elizabeth Couillard</dc:creator>
  <cp:lastModifiedBy>egarcia</cp:lastModifiedBy>
  <cp:revision>370</cp:revision>
  <dcterms:created xsi:type="dcterms:W3CDTF">2013-05-03T18:41:19Z</dcterms:created>
  <dcterms:modified xsi:type="dcterms:W3CDTF">2013-10-21T16:59:52Z</dcterms:modified>
</cp:coreProperties>
</file>