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258" r:id="rId2"/>
    <p:sldId id="398" r:id="rId3"/>
    <p:sldId id="326" r:id="rId4"/>
    <p:sldId id="387" r:id="rId5"/>
    <p:sldId id="331" r:id="rId6"/>
    <p:sldId id="401" r:id="rId7"/>
    <p:sldId id="393" r:id="rId8"/>
    <p:sldId id="350" r:id="rId9"/>
    <p:sldId id="402" r:id="rId10"/>
    <p:sldId id="403" r:id="rId11"/>
    <p:sldId id="394" r:id="rId12"/>
    <p:sldId id="395" r:id="rId13"/>
    <p:sldId id="396" r:id="rId14"/>
    <p:sldId id="380" r:id="rId15"/>
    <p:sldId id="397" r:id="rId16"/>
    <p:sldId id="386" r:id="rId17"/>
    <p:sldId id="388" r:id="rId1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99FF33"/>
    <a:srgbClr val="FF6600"/>
    <a:srgbClr val="CCFF66"/>
    <a:srgbClr val="FF0000"/>
    <a:srgbClr val="CB7535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6" autoAdjust="0"/>
    <p:restoredTop sz="94700" autoAdjust="0"/>
  </p:normalViewPr>
  <p:slideViewPr>
    <p:cSldViewPr>
      <p:cViewPr>
        <p:scale>
          <a:sx n="50" d="100"/>
          <a:sy n="50" d="100"/>
        </p:scale>
        <p:origin x="-76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8" tIns="46829" rIns="93658" bIns="46829" numCol="1" anchor="t" anchorCtr="0" compatLnSpc="1">
            <a:prstTxWarp prst="textNoShape">
              <a:avLst/>
            </a:prstTxWarp>
          </a:bodyPr>
          <a:lstStyle>
            <a:lvl1pPr defTabSz="936712">
              <a:defRPr sz="1200" i="1" baseline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8" tIns="46829" rIns="93658" bIns="46829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 i="1" baseline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8" tIns="46829" rIns="93658" bIns="46829" numCol="1" anchor="b" anchorCtr="0" compatLnSpc="1">
            <a:prstTxWarp prst="textNoShape">
              <a:avLst/>
            </a:prstTxWarp>
          </a:bodyPr>
          <a:lstStyle>
            <a:lvl1pPr defTabSz="936712">
              <a:defRPr sz="1200" i="1" baseline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8" tIns="46829" rIns="93658" bIns="46829" numCol="1" anchor="b" anchorCtr="0" compatLnSpc="1">
            <a:prstTxWarp prst="textNoShape">
              <a:avLst/>
            </a:prstTxWarp>
          </a:bodyPr>
          <a:lstStyle>
            <a:lvl1pPr algn="r" defTabSz="936712">
              <a:defRPr sz="1200" i="1" baseline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9B19D39-7768-49DC-84E5-5A1002536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8" tIns="46829" rIns="93658" bIns="46829" numCol="1" anchor="t" anchorCtr="0" compatLnSpc="1">
            <a:prstTxWarp prst="textNoShape">
              <a:avLst/>
            </a:prstTxWarp>
          </a:bodyPr>
          <a:lstStyle>
            <a:lvl1pPr defTabSz="936712">
              <a:defRPr sz="1200" i="1" baseline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8" tIns="46829" rIns="93658" bIns="46829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 i="1" baseline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4838"/>
            <a:ext cx="504666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8" tIns="46829" rIns="93658" bIns="468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8" tIns="46829" rIns="93658" bIns="46829" numCol="1" anchor="b" anchorCtr="0" compatLnSpc="1">
            <a:prstTxWarp prst="textNoShape">
              <a:avLst/>
            </a:prstTxWarp>
          </a:bodyPr>
          <a:lstStyle>
            <a:lvl1pPr defTabSz="936712">
              <a:defRPr sz="1200" i="1" baseline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8" tIns="46829" rIns="93658" bIns="46829" numCol="1" anchor="b" anchorCtr="0" compatLnSpc="1">
            <a:prstTxWarp prst="textNoShape">
              <a:avLst/>
            </a:prstTxWarp>
          </a:bodyPr>
          <a:lstStyle>
            <a:lvl1pPr algn="r" defTabSz="936712">
              <a:defRPr sz="1200" i="1" baseline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9A3CE2A-A807-4E3E-AE00-93175E844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411C42-50A8-4508-8479-6EF384A714D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CE2A-A807-4E3E-AE00-93175E844FF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4A084-589E-4E1E-8631-892F4A062CE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C5EF43-909B-414A-813E-7C5511E5537B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CE2A-A807-4E3E-AE00-93175E844FF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DA4C38-6B90-4BF8-A1B5-7116A7CFE3D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E7868F-700E-4236-815B-1D59841932B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0E9E96-C38D-49FD-96D0-D82EBB505D9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4A974F-771F-4D2F-B8B8-FE73DE9CB20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2E091-2FED-4C16-BC82-496AACC6241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74E86-9622-451F-A653-84893EF88D7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C5163-6E79-41FB-A48B-FDBAD1A392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532FA7-628E-4618-8928-EA90F406CDD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CE2A-A807-4E3E-AE00-93175E844F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D7E18-59B3-42C2-AEC3-DE99120F4903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</a:t>
            </a:r>
            <a:r>
              <a:rPr lang="en-US" baseline="0" dirty="0" smtClean="0"/>
              <a:t> sample poster that DEC developed with the NYS Education Department; DEC distributed this widely to pharmacies and other retailers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CE2A-A807-4E3E-AE00-93175E844F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CE2A-A807-4E3E-AE00-93175E844F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D6116-CB14-4EB4-B797-A8DFEB032F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CBE10-DA2B-4E49-A9D1-AA940053B1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96A5-4545-4FE4-A165-BBCF876B8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A57ED-1CB5-4CCC-815B-8ACA9EDCA9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08CA6-DFCC-4494-8C76-AD2EB3B9E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8D44-B7CA-40BC-9B22-2B50F48B48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DAA29-FC79-4E9F-9450-E198873BB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8DD77-8C9F-49B3-AA5D-5670C82475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F06D0-1DDA-4A4D-A660-70B9BE4D6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1D171-1534-4824-8E1A-9E0ECE9FC5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1BA94-23A3-440C-AD64-E8C758C7C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F3A03F-E5DA-4FD0-A111-F17268304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511" name="Text Box 1031"/>
          <p:cNvSpPr txBox="1">
            <a:spLocks noChangeArrowheads="1"/>
          </p:cNvSpPr>
          <p:nvPr userDrawn="1"/>
        </p:nvSpPr>
        <p:spPr bwMode="auto">
          <a:xfrm>
            <a:off x="3352800" y="6477000"/>
            <a:ext cx="5029200" cy="1254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" bIns="9144" anchorCtr="1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en-US" b="1" baseline="0" dirty="0">
                <a:solidFill>
                  <a:srgbClr val="819FBF"/>
                </a:solidFill>
              </a:rPr>
              <a:t>NYS Department of Environmental  Conservation</a:t>
            </a:r>
          </a:p>
        </p:txBody>
      </p:sp>
      <p:pic>
        <p:nvPicPr>
          <p:cNvPr id="1032" name="Picture 1032" descr="DEClogo_color_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6019800"/>
            <a:ext cx="7239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tflushyourdrugs.ne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2286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6600"/>
                </a:solidFill>
              </a:rPr>
              <a:t>Reducing Pharmaceuticals in Water: </a:t>
            </a:r>
            <a:r>
              <a:rPr lang="en-US" sz="3600" b="1" i="1" smtClean="0">
                <a:solidFill>
                  <a:srgbClr val="00FF00"/>
                </a:solidFill>
              </a:rPr>
              <a:t>DEC’s Proactive Approach to Household, Institutional, and Manufacturing Discharges</a:t>
            </a:r>
            <a:endParaRPr lang="en-US" sz="4000" b="1" i="1" smtClean="0">
              <a:solidFill>
                <a:srgbClr val="00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76600"/>
            <a:ext cx="80010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FF6600"/>
                </a:solidFill>
              </a:rPr>
              <a:t>September 25, 2012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12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Scott Stoner, Chair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Pharmaceuticals Work Group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NYS Dept. of Environmental Conservation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2954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6600"/>
                </a:solidFill>
              </a:rPr>
              <a:t>Don’t Flush Your (Household) Drugs! </a:t>
            </a:r>
            <a:r>
              <a:rPr lang="en-US" b="1" dirty="0" smtClean="0">
                <a:solidFill>
                  <a:srgbClr val="FF6600"/>
                </a:solidFill>
              </a:rPr>
              <a:t/>
            </a:r>
            <a:br>
              <a:rPr lang="en-US" b="1" dirty="0" smtClean="0">
                <a:solidFill>
                  <a:srgbClr val="FF6600"/>
                </a:solidFill>
              </a:rPr>
            </a:br>
            <a:r>
              <a:rPr lang="en-US" sz="3200" b="1" i="1" dirty="0" smtClean="0">
                <a:solidFill>
                  <a:srgbClr val="00FF00"/>
                </a:solidFill>
              </a:rPr>
              <a:t>Success of Collection Events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Collections include HHW days,  NYC DOT and Sanitation events, drop boxes in police stations, collections at upstate Sheriff’s Offices, pharmacies, stand-alone events</a:t>
            </a:r>
          </a:p>
          <a:p>
            <a:pPr marL="342900" lvl="1" indent="-342900" eaLnBrk="1" hangingPunct="1">
              <a:lnSpc>
                <a:spcPct val="80000"/>
              </a:lnSpc>
              <a:buFontTx/>
              <a:buChar char="•"/>
              <a:defRPr/>
            </a:pPr>
            <a:endParaRPr lang="en-US" sz="1400" b="1" dirty="0" smtClean="0">
              <a:solidFill>
                <a:srgbClr val="FFFF00"/>
              </a:solidFill>
            </a:endParaRPr>
          </a:p>
          <a:p>
            <a:pPr marL="342900" lvl="1" indent="-3429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Over </a:t>
            </a:r>
            <a:r>
              <a:rPr lang="en-US" sz="3200" b="1" i="1" dirty="0" smtClean="0">
                <a:solidFill>
                  <a:srgbClr val="FFC000"/>
                </a:solidFill>
              </a:rPr>
              <a:t>70,000 pounds </a:t>
            </a:r>
            <a:r>
              <a:rPr lang="en-US" b="1" dirty="0" smtClean="0">
                <a:solidFill>
                  <a:srgbClr val="FFFF00"/>
                </a:solidFill>
              </a:rPr>
              <a:t>collected in 2011 in NYS </a:t>
            </a:r>
            <a:r>
              <a:rPr lang="en-US" b="1" i="1" dirty="0" smtClean="0">
                <a:solidFill>
                  <a:srgbClr val="FFFF00"/>
                </a:solidFill>
              </a:rPr>
              <a:t>(44,000 pounds at DEA events</a:t>
            </a:r>
            <a:r>
              <a:rPr lang="en-US" b="1" i="1" dirty="0" smtClean="0">
                <a:solidFill>
                  <a:srgbClr val="FFC000"/>
                </a:solidFill>
              </a:rPr>
              <a:t>)</a:t>
            </a:r>
          </a:p>
          <a:p>
            <a:pPr marL="342900" lvl="1" indent="-342900" eaLnBrk="1" hangingPunct="1">
              <a:lnSpc>
                <a:spcPct val="80000"/>
              </a:lnSpc>
              <a:buFontTx/>
              <a:buChar char="•"/>
              <a:defRPr/>
            </a:pPr>
            <a:endParaRPr lang="en-US" sz="1400" b="1" dirty="0" smtClean="0">
              <a:solidFill>
                <a:srgbClr val="FFFF00"/>
              </a:solidFill>
            </a:endParaRPr>
          </a:p>
          <a:p>
            <a:pPr marL="342900" lvl="1" indent="-3429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Opportunities to promote “don’t flush” message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3600" b="1" smtClean="0">
                <a:solidFill>
                  <a:srgbClr val="FF6600"/>
                </a:solidFill>
              </a:rPr>
              <a:t>Reduce Flushing - Health Care Facilities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24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DEC letter to nursing homes and other  facilities with disposal options for  pharmaceutical wastes:</a:t>
            </a:r>
          </a:p>
          <a:p>
            <a:pPr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 	-  	</a:t>
            </a:r>
            <a:r>
              <a:rPr lang="en-US" sz="2400" b="1" dirty="0" smtClean="0">
                <a:solidFill>
                  <a:srgbClr val="FFFF00"/>
                </a:solidFill>
              </a:rPr>
              <a:t>controlled substances</a:t>
            </a:r>
          </a:p>
          <a:p>
            <a:pPr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-	hazardous waste</a:t>
            </a:r>
          </a:p>
          <a:p>
            <a:pPr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-	non-hazardous waste</a:t>
            </a:r>
          </a:p>
          <a:p>
            <a:pPr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-	regulated medical waste</a:t>
            </a:r>
          </a:p>
          <a:p>
            <a:pPr>
              <a:buFontTx/>
              <a:buNone/>
            </a:pPr>
            <a:endParaRPr lang="en-US" sz="12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NYC Watershed - Law Enforcement  picks up unused controlled substances;  incineration</a:t>
            </a:r>
          </a:p>
          <a:p>
            <a:pPr>
              <a:buFontTx/>
              <a:buNone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295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6600"/>
                </a:solidFill>
              </a:rPr>
              <a:t>Unused Drug Management: </a:t>
            </a:r>
            <a:br>
              <a:rPr lang="en-US" sz="3600" b="1" smtClean="0">
                <a:solidFill>
                  <a:srgbClr val="FF6600"/>
                </a:solidFill>
              </a:rPr>
            </a:br>
            <a:r>
              <a:rPr lang="en-US" sz="3200" b="1" i="1" smtClean="0">
                <a:solidFill>
                  <a:srgbClr val="00FF00"/>
                </a:solidFill>
              </a:rPr>
              <a:t>Change National Approach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419600"/>
          </a:xfrm>
        </p:spPr>
        <p:txBody>
          <a:bodyPr/>
          <a:lstStyle/>
          <a:p>
            <a:pPr eaLnBrk="1" hangingPunct="1">
              <a:spcBef>
                <a:spcPct val="7500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Continuing to foster individual collection events while advocating for broader manufacturer-funded product stewardship </a:t>
            </a:r>
          </a:p>
          <a:p>
            <a:pPr eaLnBrk="1" hangingPunct="1">
              <a:spcBef>
                <a:spcPct val="7500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Congress in 2010 amended the federal Controlled Substances Act</a:t>
            </a:r>
          </a:p>
          <a:p>
            <a:endParaRPr lang="en-US" sz="11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Opportunity </a:t>
            </a:r>
            <a:r>
              <a:rPr lang="en-US" sz="2800" b="1" dirty="0" smtClean="0">
                <a:solidFill>
                  <a:srgbClr val="FFFF00"/>
                </a:solidFill>
              </a:rPr>
              <a:t>(soon?) </a:t>
            </a:r>
            <a:r>
              <a:rPr lang="en-US" sz="2800" b="1" dirty="0" smtClean="0">
                <a:solidFill>
                  <a:srgbClr val="FFFF00"/>
                </a:solidFill>
              </a:rPr>
              <a:t>to comment on </a:t>
            </a:r>
            <a:r>
              <a:rPr lang="en-US" sz="2800" b="1" dirty="0" smtClean="0">
                <a:solidFill>
                  <a:srgbClr val="FFFF00"/>
                </a:solidFill>
              </a:rPr>
              <a:t>DEA </a:t>
            </a:r>
            <a:r>
              <a:rPr lang="en-US" sz="2800" b="1" dirty="0" smtClean="0">
                <a:solidFill>
                  <a:srgbClr val="FFFF00"/>
                </a:solidFill>
              </a:rPr>
              <a:t>regulations that should facilitate return of controlled substances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6600"/>
                </a:solidFill>
              </a:rPr>
              <a:t>Foster Research in NYS: </a:t>
            </a:r>
            <a:r>
              <a:rPr lang="en-US" b="1" smtClean="0">
                <a:solidFill>
                  <a:srgbClr val="FF6600"/>
                </a:solidFill>
              </a:rPr>
              <a:t/>
            </a:r>
            <a:br>
              <a:rPr lang="en-US" b="1" smtClean="0">
                <a:solidFill>
                  <a:srgbClr val="FF6600"/>
                </a:solidFill>
              </a:rPr>
            </a:br>
            <a:r>
              <a:rPr lang="en-US" sz="3200" b="1" i="1" smtClean="0">
                <a:solidFill>
                  <a:srgbClr val="00FF00"/>
                </a:solidFill>
              </a:rPr>
              <a:t>Ongoing Work – USGS, DEC, and NYSDOH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400" b="1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b="1" smtClean="0">
                <a:solidFill>
                  <a:srgbClr val="FFFF00"/>
                </a:solidFill>
              </a:rPr>
              <a:t>Reduction of pharm. discharges from PMF</a:t>
            </a:r>
          </a:p>
          <a:p>
            <a:pPr lvl="1" eaLnBrk="1" hangingPunct="1">
              <a:lnSpc>
                <a:spcPct val="80000"/>
              </a:lnSpc>
            </a:pPr>
            <a:endParaRPr lang="en-US" sz="1400" b="1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b="1" smtClean="0">
                <a:solidFill>
                  <a:srgbClr val="FFFF00"/>
                </a:solidFill>
              </a:rPr>
              <a:t>Presence of pharmaceuticals in surface waters </a:t>
            </a:r>
            <a:endParaRPr lang="en-US" sz="1400" b="1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400" b="1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b="1" smtClean="0">
                <a:solidFill>
                  <a:srgbClr val="FFFF00"/>
                </a:solidFill>
              </a:rPr>
              <a:t>Presence of endocrine disruptors</a:t>
            </a:r>
          </a:p>
          <a:p>
            <a:pPr lvl="1" eaLnBrk="1" hangingPunct="1">
              <a:lnSpc>
                <a:spcPct val="80000"/>
              </a:lnSpc>
            </a:pPr>
            <a:endParaRPr lang="en-US" sz="1400" b="1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b="1" smtClean="0">
                <a:solidFill>
                  <a:srgbClr val="FFFF00"/>
                </a:solidFill>
              </a:rPr>
              <a:t>Impacts to aquatic environment</a:t>
            </a:r>
          </a:p>
          <a:p>
            <a:pPr lvl="1" eaLnBrk="1" hangingPunct="1">
              <a:lnSpc>
                <a:spcPct val="80000"/>
              </a:lnSpc>
            </a:pPr>
            <a:endParaRPr lang="en-US" sz="1400" b="1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b="1" smtClean="0">
                <a:solidFill>
                  <a:srgbClr val="FFFF00"/>
                </a:solidFill>
              </a:rPr>
              <a:t>Piloting treatment technologies</a:t>
            </a:r>
          </a:p>
          <a:p>
            <a:pPr eaLnBrk="1" hangingPunct="1"/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 sz="3600" b="1" smtClean="0">
                <a:solidFill>
                  <a:srgbClr val="FF6600"/>
                </a:solidFill>
              </a:rPr>
              <a:t>Reduce Discharges from PMFs</a:t>
            </a:r>
            <a:br>
              <a:rPr lang="en-US" sz="3600" b="1" smtClean="0">
                <a:solidFill>
                  <a:srgbClr val="FF6600"/>
                </a:solidFill>
              </a:rPr>
            </a:br>
            <a:r>
              <a:rPr lang="en-US" sz="3200" b="1" i="1" smtClean="0">
                <a:solidFill>
                  <a:srgbClr val="00FF00"/>
                </a:solidFill>
              </a:rPr>
              <a:t>Experience with One Manufacturer</a:t>
            </a:r>
            <a:endParaRPr lang="en-US" sz="3200" i="1" smtClean="0">
              <a:solidFill>
                <a:srgbClr val="00FF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Large manufacturer discharges into small community’s WWTP</a:t>
            </a:r>
          </a:p>
          <a:p>
            <a:endParaRPr lang="en-US" sz="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USGS found pharmaceuticals </a:t>
            </a:r>
            <a:r>
              <a:rPr lang="en-US" sz="2800" b="1" dirty="0" smtClean="0">
                <a:solidFill>
                  <a:srgbClr val="FFC000"/>
                </a:solidFill>
              </a:rPr>
              <a:t>10 to 1,000 times higher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than typically found in U.S. WWTP effluent samples</a:t>
            </a:r>
          </a:p>
          <a:p>
            <a:endParaRPr lang="en-US" sz="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DEC has worked with the PMF toward reducing amount of active pharmaceutical ingredients in the process wastewater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r>
              <a:rPr lang="en-US" sz="3600" b="1" smtClean="0">
                <a:solidFill>
                  <a:srgbClr val="FF6600"/>
                </a:solidFill>
              </a:rPr>
              <a:t>Collaboration:</a:t>
            </a:r>
            <a:r>
              <a:rPr lang="en-US" b="1" smtClean="0">
                <a:solidFill>
                  <a:srgbClr val="FF6600"/>
                </a:solidFill>
              </a:rPr>
              <a:t/>
            </a:r>
            <a:br>
              <a:rPr lang="en-US" b="1" smtClean="0">
                <a:solidFill>
                  <a:srgbClr val="FF6600"/>
                </a:solidFill>
              </a:rPr>
            </a:br>
            <a:r>
              <a:rPr lang="en-US" sz="3200" b="1" i="1" smtClean="0">
                <a:solidFill>
                  <a:srgbClr val="00FF00"/>
                </a:solidFill>
              </a:rPr>
              <a:t>Essential to the Process</a:t>
            </a:r>
            <a:endParaRPr lang="en-US" sz="3200" i="1" smtClean="0">
              <a:solidFill>
                <a:srgbClr val="00FF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96200" cy="4343400"/>
          </a:xfrm>
        </p:spPr>
        <p:txBody>
          <a:bodyPr/>
          <a:lstStyle/>
          <a:p>
            <a:endParaRPr lang="en-US" sz="9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Federal government  (EPA, DEA)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Other NYS Agencies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Other states (New England work group)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Health care providers, </a:t>
            </a:r>
            <a:r>
              <a:rPr lang="en-US" sz="2800" b="1" dirty="0" smtClean="0">
                <a:solidFill>
                  <a:srgbClr val="FFFF00"/>
                </a:solidFill>
              </a:rPr>
              <a:t>pharmacies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Municipalities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Dischargers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Citizens’ groups</a:t>
            </a:r>
          </a:p>
          <a:p>
            <a:pPr>
              <a:buFontTx/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900" b="1" dirty="0" smtClean="0">
              <a:solidFill>
                <a:srgbClr val="FFFF00"/>
              </a:solidFill>
            </a:endParaRP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685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6600"/>
                </a:solidFill>
              </a:rPr>
              <a:t>Ongoing/Next Steps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05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Continuing outreach including  NYC mass transit</a:t>
            </a:r>
          </a:p>
          <a:p>
            <a:endParaRPr lang="en-US" sz="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Promoting DEA’s September  29, 2012  collection event</a:t>
            </a:r>
          </a:p>
          <a:p>
            <a:endParaRPr lang="en-US" sz="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Work with other manufacturers</a:t>
            </a:r>
            <a:endParaRPr lang="en-US" sz="1000" b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sz="10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Expand monitoring &amp; research</a:t>
            </a:r>
          </a:p>
          <a:p>
            <a:endParaRPr lang="en-US" sz="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Other institutions  (incl. correctional facilities)</a:t>
            </a:r>
          </a:p>
          <a:p>
            <a:endParaRPr lang="en-US" sz="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Following other developments such as DEA regulations and local ordinances (Alameda)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FF6600"/>
                </a:solidFill>
              </a:rPr>
              <a:t>Questions </a:t>
            </a:r>
            <a:br>
              <a:rPr lang="en-US" sz="4000" b="1" smtClean="0">
                <a:solidFill>
                  <a:srgbClr val="FF6600"/>
                </a:solidFill>
              </a:rPr>
            </a:br>
            <a:r>
              <a:rPr lang="en-US" sz="4000" b="1" smtClean="0">
                <a:solidFill>
                  <a:srgbClr val="FF6600"/>
                </a:solidFill>
              </a:rPr>
              <a:t>and Contact Information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r>
              <a:rPr lang="en-US" sz="3600" b="1" i="1" smtClean="0">
                <a:solidFill>
                  <a:srgbClr val="00FF00"/>
                </a:solidFill>
              </a:rPr>
              <a:t>Any Questions?</a:t>
            </a:r>
          </a:p>
          <a:p>
            <a:endParaRPr lang="en-US" sz="1000" b="1" smtClean="0">
              <a:solidFill>
                <a:srgbClr val="FFFF00"/>
              </a:solidFill>
            </a:endParaRPr>
          </a:p>
          <a:p>
            <a:r>
              <a:rPr lang="en-US" b="1" smtClean="0">
                <a:solidFill>
                  <a:srgbClr val="FFFF00"/>
                </a:solidFill>
              </a:rPr>
              <a:t>For further information, see DEC website:  </a:t>
            </a:r>
            <a:r>
              <a:rPr lang="en-US" b="1" smtClean="0">
                <a:solidFill>
                  <a:srgbClr val="FFFF00"/>
                </a:solidFill>
                <a:hlinkClick r:id="rId3"/>
              </a:rPr>
              <a:t>www.dontflushyourdrugs.net</a:t>
            </a:r>
            <a:r>
              <a:rPr lang="en-US" b="1" smtClean="0">
                <a:solidFill>
                  <a:srgbClr val="FFFF00"/>
                </a:solidFill>
              </a:rPr>
              <a:t>  </a:t>
            </a:r>
          </a:p>
          <a:p>
            <a:endParaRPr lang="en-US" sz="1800" smtClean="0"/>
          </a:p>
          <a:p>
            <a:pPr>
              <a:buFontTx/>
              <a:buNone/>
            </a:pPr>
            <a:r>
              <a:rPr lang="en-US" sz="2800" b="1" smtClean="0">
                <a:solidFill>
                  <a:srgbClr val="FFFF00"/>
                </a:solidFill>
              </a:rPr>
              <a:t>	Scott J. Stoner</a:t>
            </a:r>
          </a:p>
          <a:p>
            <a:pPr>
              <a:buFontTx/>
              <a:buNone/>
            </a:pPr>
            <a:r>
              <a:rPr lang="en-US" sz="2800" b="1" smtClean="0">
                <a:solidFill>
                  <a:srgbClr val="FFFF00"/>
                </a:solidFill>
              </a:rPr>
              <a:t>	518-402-8193</a:t>
            </a:r>
          </a:p>
          <a:p>
            <a:pPr>
              <a:buFontTx/>
              <a:buNone/>
            </a:pPr>
            <a:r>
              <a:rPr lang="en-US" sz="2800" b="1" smtClean="0">
                <a:solidFill>
                  <a:srgbClr val="FFFF00"/>
                </a:solidFill>
              </a:rPr>
              <a:t>	sxstoner@gw.dec.state.ny.us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6600"/>
                </a:solidFill>
              </a:rPr>
              <a:t>Pharmaceuticals in Water: </a:t>
            </a:r>
            <a:r>
              <a:rPr lang="en-US" sz="4000" b="1" smtClean="0">
                <a:solidFill>
                  <a:srgbClr val="FF6600"/>
                </a:solidFill>
              </a:rPr>
              <a:t/>
            </a:r>
            <a:br>
              <a:rPr lang="en-US" sz="4000" b="1" smtClean="0">
                <a:solidFill>
                  <a:srgbClr val="FF6600"/>
                </a:solidFill>
              </a:rPr>
            </a:br>
            <a:r>
              <a:rPr lang="en-US" sz="3200" b="1" i="1" smtClean="0">
                <a:solidFill>
                  <a:srgbClr val="00FF00"/>
                </a:solidFill>
              </a:rPr>
              <a:t>Why is DEC Concerned?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FF00"/>
                </a:solidFill>
              </a:rPr>
              <a:t>Designed to have biological effects</a:t>
            </a:r>
          </a:p>
          <a:p>
            <a:pPr eaLnBrk="1" hangingPunct="1"/>
            <a:endParaRPr lang="en-US" sz="800" b="1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FFFF00"/>
                </a:solidFill>
              </a:rPr>
              <a:t>Resistant to degradation</a:t>
            </a:r>
          </a:p>
          <a:p>
            <a:pPr eaLnBrk="1" hangingPunct="1"/>
            <a:endParaRPr lang="en-US" sz="800" b="1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FFFF00"/>
                </a:solidFill>
              </a:rPr>
              <a:t>Widespread and increasing use</a:t>
            </a:r>
          </a:p>
          <a:p>
            <a:pPr eaLnBrk="1" hangingPunct="1"/>
            <a:endParaRPr lang="en-US" sz="800" b="1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FFFF00"/>
                </a:solidFill>
              </a:rPr>
              <a:t>Many sources to our waters</a:t>
            </a:r>
          </a:p>
          <a:p>
            <a:pPr eaLnBrk="1" hangingPunct="1"/>
            <a:endParaRPr lang="en-US" sz="800" b="1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FFFF00"/>
                </a:solidFill>
              </a:rPr>
              <a:t>Effects on aquatic life</a:t>
            </a:r>
          </a:p>
          <a:p>
            <a:pPr eaLnBrk="1" hangingPunct="1"/>
            <a:endParaRPr lang="en-US" sz="800" b="1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00FF00"/>
                </a:solidFill>
              </a:rPr>
              <a:t>Waste water plants were </a:t>
            </a:r>
            <a:r>
              <a:rPr lang="en-US" sz="2800" b="1" i="1" smtClean="0">
                <a:solidFill>
                  <a:srgbClr val="00FF00"/>
                </a:solidFill>
              </a:rPr>
              <a:t>designed to treat sewage</a:t>
            </a:r>
            <a:r>
              <a:rPr lang="en-US" sz="2800" b="1" smtClean="0">
                <a:solidFill>
                  <a:srgbClr val="00FF00"/>
                </a:solidFill>
              </a:rPr>
              <a:t> – </a:t>
            </a:r>
            <a:r>
              <a:rPr lang="en-US" sz="2800" b="1" i="1" smtClean="0">
                <a:solidFill>
                  <a:srgbClr val="00FF00"/>
                </a:solidFill>
              </a:rPr>
              <a:t>not pharmaceuticals – and are </a:t>
            </a:r>
            <a:r>
              <a:rPr lang="en-US" sz="2800" b="1" smtClean="0">
                <a:solidFill>
                  <a:srgbClr val="00FF00"/>
                </a:solidFill>
              </a:rPr>
              <a:t>only partially effective at removing drugs  </a:t>
            </a:r>
          </a:p>
          <a:p>
            <a:pPr eaLnBrk="1" hangingPunct="1"/>
            <a:endParaRPr lang="en-US" sz="24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2192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6600"/>
                </a:solidFill>
              </a:rPr>
              <a:t>How Do Drugs Get Into Our Waters?</a:t>
            </a:r>
            <a:r>
              <a:rPr lang="en-US" sz="3600" b="1" dirty="0" smtClean="0">
                <a:solidFill>
                  <a:srgbClr val="FFC000"/>
                </a:solidFill>
              </a:rPr>
              <a:t/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200" b="1" i="1" dirty="0" smtClean="0">
                <a:solidFill>
                  <a:srgbClr val="00FF00"/>
                </a:solidFill>
              </a:rPr>
              <a:t>Widespread and Diverse Sources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50" b="1" dirty="0" smtClean="0">
                <a:solidFill>
                  <a:srgbClr val="FFFF00"/>
                </a:solidFill>
              </a:rPr>
              <a:t>Households – Flushing of meds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50" b="1" dirty="0" smtClean="0">
                <a:solidFill>
                  <a:srgbClr val="FFFF00"/>
                </a:solidFill>
              </a:rPr>
              <a:t>Health care institutions – Flushing of meds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50" b="1" dirty="0" smtClean="0">
                <a:solidFill>
                  <a:srgbClr val="FFFF00"/>
                </a:solidFill>
              </a:rPr>
              <a:t>Pharmaceutical manufacturing facilities (PMF)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50" b="1" dirty="0" smtClean="0">
                <a:solidFill>
                  <a:srgbClr val="FFFF00"/>
                </a:solidFill>
              </a:rPr>
              <a:t>Animal feedlots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50" b="1" dirty="0" smtClean="0">
                <a:solidFill>
                  <a:srgbClr val="FFFF00"/>
                </a:solidFill>
              </a:rPr>
              <a:t>Aquaculture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50" b="1" dirty="0" smtClean="0">
                <a:solidFill>
                  <a:srgbClr val="FFFF00"/>
                </a:solidFill>
              </a:rPr>
              <a:t>Land application of organic materials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50" b="1" i="1" dirty="0" smtClean="0">
                <a:solidFill>
                  <a:srgbClr val="FFC000"/>
                </a:solidFill>
              </a:rPr>
              <a:t>All of us</a:t>
            </a:r>
            <a:r>
              <a:rPr lang="en-US" sz="2650" b="1" dirty="0" smtClean="0">
                <a:solidFill>
                  <a:srgbClr val="FFC000"/>
                </a:solidFill>
              </a:rPr>
              <a:t> ! (drugs pass through our bodies and through wastewater treatment plants)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65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r>
              <a:rPr lang="en-US" sz="4000" b="1" smtClean="0">
                <a:solidFill>
                  <a:srgbClr val="FF6600"/>
                </a:solidFill>
              </a:rPr>
              <a:t/>
            </a:r>
            <a:br>
              <a:rPr lang="en-US" sz="4000" b="1" smtClean="0">
                <a:solidFill>
                  <a:srgbClr val="FF6600"/>
                </a:solidFill>
              </a:rPr>
            </a:br>
            <a:r>
              <a:rPr lang="en-US" sz="3600" b="1" smtClean="0">
                <a:solidFill>
                  <a:srgbClr val="FF6600"/>
                </a:solidFill>
              </a:rPr>
              <a:t>DEC Pharmaceuticals Work Group </a:t>
            </a:r>
            <a:br>
              <a:rPr lang="en-US" sz="3600" b="1" smtClean="0">
                <a:solidFill>
                  <a:srgbClr val="FF6600"/>
                </a:solidFill>
              </a:rPr>
            </a:br>
            <a:r>
              <a:rPr lang="en-US" sz="3600" b="1" smtClean="0">
                <a:solidFill>
                  <a:srgbClr val="FF6600"/>
                </a:solidFill>
              </a:rPr>
              <a:t> </a:t>
            </a:r>
            <a:endParaRPr lang="en-US" sz="320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marL="342900" lvl="2" indent="-342900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b="1" dirty="0" smtClean="0">
                <a:solidFill>
                  <a:srgbClr val="FFFF00"/>
                </a:solidFill>
              </a:rPr>
              <a:t>Formed winter 2008</a:t>
            </a:r>
          </a:p>
          <a:p>
            <a:pPr marL="342900" lvl="2" indent="-342900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b="1" dirty="0" smtClean="0">
                <a:solidFill>
                  <a:srgbClr val="FFFF00"/>
                </a:solidFill>
              </a:rPr>
              <a:t>Division of Water (Lead)</a:t>
            </a:r>
          </a:p>
          <a:p>
            <a:pPr marL="342900" lvl="2" indent="-342900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b="1" dirty="0" smtClean="0">
                <a:solidFill>
                  <a:srgbClr val="FFFF00"/>
                </a:solidFill>
              </a:rPr>
              <a:t>Materials Management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Commissioner’s Policy Office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Public Affairs and Education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Pollution Prevention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Office of General Counsel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400" b="1" i="1" dirty="0" smtClean="0">
                <a:solidFill>
                  <a:srgbClr val="CCFF66"/>
                </a:solidFill>
              </a:rPr>
              <a:t>NYS Dept. of Health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400" b="1" i="1" dirty="0" smtClean="0">
                <a:solidFill>
                  <a:srgbClr val="CCFF66"/>
                </a:solidFill>
              </a:rPr>
              <a:t>NYS Attorney General’s Office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400" b="1" i="1" dirty="0" smtClean="0">
                <a:solidFill>
                  <a:srgbClr val="CCFF66"/>
                </a:solidFill>
              </a:rPr>
              <a:t>NYS Office of Mental Health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z="2400" b="1" i="1" dirty="0" smtClean="0">
                <a:solidFill>
                  <a:srgbClr val="CCFF66"/>
                </a:solidFill>
              </a:rPr>
              <a:t>NYS </a:t>
            </a:r>
            <a:r>
              <a:rPr lang="en-US" sz="2400" b="1" i="1" dirty="0" smtClean="0">
                <a:solidFill>
                  <a:srgbClr val="CCFF66"/>
                </a:solidFill>
              </a:rPr>
              <a:t>Division </a:t>
            </a:r>
            <a:r>
              <a:rPr lang="en-US" sz="2400" b="1" i="1" dirty="0" smtClean="0">
                <a:solidFill>
                  <a:srgbClr val="CCFF66"/>
                </a:solidFill>
              </a:rPr>
              <a:t>of Criminal Justice Services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Tx/>
              <a:buNone/>
            </a:pPr>
            <a:endParaRPr lang="en-US" sz="1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2192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6600"/>
                </a:solidFill>
              </a:rPr>
              <a:t>DEC Actions to Reduce Drugs in Waters: </a:t>
            </a:r>
            <a:br>
              <a:rPr lang="en-US" sz="3200" b="1" dirty="0" smtClean="0">
                <a:solidFill>
                  <a:srgbClr val="FF6600"/>
                </a:solidFill>
              </a:rPr>
            </a:br>
            <a:r>
              <a:rPr lang="en-US" sz="3600" b="1" i="1" dirty="0" smtClean="0">
                <a:solidFill>
                  <a:srgbClr val="00FF00"/>
                </a:solidFill>
              </a:rPr>
              <a:t> </a:t>
            </a:r>
            <a:r>
              <a:rPr lang="en-US" sz="3200" b="1" i="1" dirty="0" smtClean="0">
                <a:solidFill>
                  <a:srgbClr val="00FF00"/>
                </a:solidFill>
              </a:rPr>
              <a:t>Key Elements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1) Reduce flushing </a:t>
            </a:r>
            <a:r>
              <a:rPr lang="en-US" sz="2800" b="1" dirty="0" smtClean="0">
                <a:solidFill>
                  <a:srgbClr val="FFFF00"/>
                </a:solidFill>
              </a:rPr>
              <a:t>of </a:t>
            </a:r>
            <a:r>
              <a:rPr lang="en-US" sz="2800" b="1" dirty="0" smtClean="0">
                <a:solidFill>
                  <a:srgbClr val="FFFF00"/>
                </a:solidFill>
              </a:rPr>
              <a:t>drugs in households 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2) Reduce flushing in health care facilities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3) Change national and state approaches to unused drug management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4) Foster research in New York State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Tx/>
              <a:buNone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5) Reduce discharges from pharmaceutical manufacturing facilities (PMFs)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Tx/>
              <a:buNone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Tx/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endParaRPr lang="en-US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6600"/>
                </a:solidFill>
              </a:rPr>
              <a:t>Reduce Flushing of Drugs in the Home</a:t>
            </a:r>
            <a:endParaRPr lang="en-US" sz="36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b="1" i="1" dirty="0" smtClean="0">
                <a:solidFill>
                  <a:srgbClr val="99FF33"/>
                </a:solidFill>
              </a:rPr>
              <a:t>Don’t Flush Your Drugs </a:t>
            </a:r>
            <a:r>
              <a:rPr lang="en-US" b="1" dirty="0" smtClean="0">
                <a:solidFill>
                  <a:srgbClr val="FFFF00"/>
                </a:solidFill>
              </a:rPr>
              <a:t>Campaign</a:t>
            </a:r>
          </a:p>
          <a:p>
            <a:endParaRPr lang="en-US" sz="1400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Alternatives to flushing: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	- return to collection event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	- disguise and discard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990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6600"/>
                </a:solidFill>
              </a:rPr>
              <a:t>Don’t Flush Your (Household) Drugs! </a:t>
            </a:r>
            <a:br>
              <a:rPr lang="en-US" sz="3600" b="1" dirty="0" smtClean="0">
                <a:solidFill>
                  <a:srgbClr val="FF6600"/>
                </a:solidFill>
              </a:rPr>
            </a:br>
            <a:r>
              <a:rPr lang="en-US" sz="3200" b="1" i="1" dirty="0" smtClean="0">
                <a:solidFill>
                  <a:srgbClr val="00FF00"/>
                </a:solidFill>
              </a:rPr>
              <a:t>Major Outreach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10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Website, press releases, posters, flyers, articles, talks, media interviews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Hospice/Palliative Care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Medical Clinics in NYC – English and Spanish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Implement NY’s Drug Management and Disposal Act: Outreach to pharmacies, other retailers, veterinarians.  </a:t>
            </a:r>
            <a:r>
              <a:rPr lang="en-US" sz="2800" b="1" i="1" dirty="0" smtClean="0">
                <a:solidFill>
                  <a:srgbClr val="00FF00"/>
                </a:solidFill>
              </a:rPr>
              <a:t>Sample poster: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400" b="1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ont Flush Drugs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2192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6600"/>
                </a:solidFill>
              </a:rPr>
              <a:t>Don’t Flush Your (Household) Drugs! </a:t>
            </a:r>
            <a:br>
              <a:rPr lang="en-US" sz="3600" b="1" dirty="0" smtClean="0">
                <a:solidFill>
                  <a:srgbClr val="FF6600"/>
                </a:solidFill>
              </a:rPr>
            </a:br>
            <a:r>
              <a:rPr lang="en-US" sz="3200" b="1" i="1" dirty="0" smtClean="0">
                <a:solidFill>
                  <a:srgbClr val="00FF00"/>
                </a:solidFill>
              </a:rPr>
              <a:t>Supporting Collection Events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DEC conducts, supports, and facilitates collection events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Hurdles: costs, disposal, controlled substances (need Law Enforcement)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Created procedures (online) on how to conduct </a:t>
            </a:r>
            <a:r>
              <a:rPr lang="en-US" sz="2800" b="1" dirty="0" smtClean="0">
                <a:solidFill>
                  <a:srgbClr val="FFFF00"/>
                </a:solidFill>
              </a:rPr>
              <a:t>collection events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>
              <a:solidFill>
                <a:srgbClr val="FFFF00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Promote </a:t>
            </a:r>
            <a:r>
              <a:rPr lang="en-US" b="1" dirty="0" smtClean="0">
                <a:solidFill>
                  <a:srgbClr val="FFFF00"/>
                </a:solidFill>
              </a:rPr>
              <a:t>DEA’s national collection events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342900" lvl="1" indent="-342900" eaLnBrk="1" hangingPunct="1">
              <a:lnSpc>
                <a:spcPct val="80000"/>
              </a:lnSpc>
              <a:buFontTx/>
              <a:buChar char="•"/>
              <a:defRPr/>
            </a:pPr>
            <a:endParaRPr lang="en-US" b="1" dirty="0" smtClean="0">
              <a:solidFill>
                <a:srgbClr val="99FF33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400" b="1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1400" b="1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Ctemplate">
  <a:themeElements>
    <a:clrScheme name="DECtemplate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9900"/>
      </a:hlink>
      <a:folHlink>
        <a:srgbClr val="B2B2B2"/>
      </a:folHlink>
    </a:clrScheme>
    <a:fontScheme name="DEC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-25000" smtClean="0">
            <a:ln>
              <a:noFill/>
            </a:ln>
            <a:solidFill>
              <a:srgbClr val="014EA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-25000" smtClean="0">
            <a:ln>
              <a:noFill/>
            </a:ln>
            <a:solidFill>
              <a:srgbClr val="014EA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DECtemplate</Template>
  <TotalTime>10715</TotalTime>
  <Words>666</Words>
  <Application>Microsoft Office PowerPoint</Application>
  <PresentationFormat>On-screen Show (4:3)</PresentationFormat>
  <Paragraphs>172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DECtemplate</vt:lpstr>
      <vt:lpstr>Reducing Pharmaceuticals in Water: DEC’s Proactive Approach to Household, Institutional, and Manufacturing Discharges</vt:lpstr>
      <vt:lpstr>Pharmaceuticals in Water:  Why is DEC Concerned?</vt:lpstr>
      <vt:lpstr>How Do Drugs Get Into Our Waters? Widespread and Diverse Sources</vt:lpstr>
      <vt:lpstr> DEC Pharmaceuticals Work Group   </vt:lpstr>
      <vt:lpstr>DEC Actions to Reduce Drugs in Waters:   Key Elements</vt:lpstr>
      <vt:lpstr>Reduce Flushing of Drugs in the Home</vt:lpstr>
      <vt:lpstr>Don’t Flush Your (Household) Drugs!  Major Outreach</vt:lpstr>
      <vt:lpstr>Slide 8</vt:lpstr>
      <vt:lpstr>Don’t Flush Your (Household) Drugs!  Supporting Collection Events</vt:lpstr>
      <vt:lpstr>Don’t Flush Your (Household) Drugs!  Success of Collection Events</vt:lpstr>
      <vt:lpstr>Reduce Flushing - Health Care Facilities</vt:lpstr>
      <vt:lpstr>Unused Drug Management:  Change National Approach</vt:lpstr>
      <vt:lpstr>Foster Research in NYS:  Ongoing Work – USGS, DEC, and NYSDOH</vt:lpstr>
      <vt:lpstr>Reduce Discharges from PMFs Experience with One Manufacturer</vt:lpstr>
      <vt:lpstr>Collaboration: Essential to the Process</vt:lpstr>
      <vt:lpstr>Ongoing/Next Steps</vt:lpstr>
      <vt:lpstr>Questions  and Contact Information</vt:lpstr>
    </vt:vector>
  </TitlesOfParts>
  <Company>NYSDEC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Lowery</dc:creator>
  <cp:lastModifiedBy>Scott Stoner</cp:lastModifiedBy>
  <cp:revision>767</cp:revision>
  <dcterms:created xsi:type="dcterms:W3CDTF">2006-09-11T17:08:46Z</dcterms:created>
  <dcterms:modified xsi:type="dcterms:W3CDTF">2012-09-10T15:50:07Z</dcterms:modified>
</cp:coreProperties>
</file>