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82" r:id="rId5"/>
    <p:sldMasterId id="2147483719" r:id="rId6"/>
    <p:sldMasterId id="2147483732" r:id="rId7"/>
    <p:sldMasterId id="2147483745" r:id="rId8"/>
    <p:sldMasterId id="2147483757" r:id="rId9"/>
    <p:sldMasterId id="2147483769" r:id="rId10"/>
    <p:sldMasterId id="2147483665" r:id="rId11"/>
    <p:sldMasterId id="2147483666" r:id="rId12"/>
    <p:sldMasterId id="2147483703" r:id="rId13"/>
    <p:sldMasterId id="2147483708" r:id="rId14"/>
  </p:sldMasterIdLst>
  <p:notesMasterIdLst>
    <p:notesMasterId r:id="rId34"/>
  </p:notesMasterIdLst>
  <p:handoutMasterIdLst>
    <p:handoutMasterId r:id="rId35"/>
  </p:handoutMasterIdLst>
  <p:sldIdLst>
    <p:sldId id="330" r:id="rId15"/>
    <p:sldId id="331" r:id="rId16"/>
    <p:sldId id="308" r:id="rId17"/>
    <p:sldId id="307" r:id="rId18"/>
    <p:sldId id="317" r:id="rId19"/>
    <p:sldId id="316" r:id="rId20"/>
    <p:sldId id="329" r:id="rId21"/>
    <p:sldId id="319" r:id="rId22"/>
    <p:sldId id="320" r:id="rId23"/>
    <p:sldId id="321" r:id="rId24"/>
    <p:sldId id="314" r:id="rId25"/>
    <p:sldId id="313" r:id="rId26"/>
    <p:sldId id="334" r:id="rId27"/>
    <p:sldId id="333" r:id="rId28"/>
    <p:sldId id="332" r:id="rId29"/>
    <p:sldId id="306" r:id="rId30"/>
    <p:sldId id="312" r:id="rId31"/>
    <p:sldId id="310" r:id="rId32"/>
    <p:sldId id="309" r:id="rId33"/>
  </p:sldIdLst>
  <p:sldSz cx="9001125" cy="6840538"/>
  <p:notesSz cx="7010400" cy="92233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685"/>
    <a:srgbClr val="007A37"/>
    <a:srgbClr val="ACC22D"/>
    <a:srgbClr val="4CAEDC"/>
    <a:srgbClr val="E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74667" autoAdjust="0"/>
  </p:normalViewPr>
  <p:slideViewPr>
    <p:cSldViewPr>
      <p:cViewPr varScale="1">
        <p:scale>
          <a:sx n="81" d="100"/>
          <a:sy n="81" d="100"/>
        </p:scale>
        <p:origin x="-876" y="-96"/>
      </p:cViewPr>
      <p:guideLst>
        <p:guide orient="horz" pos="2154"/>
        <p:guide pos="2835"/>
      </p:guideLst>
    </p:cSldViewPr>
  </p:slideViewPr>
  <p:outlineViewPr>
    <p:cViewPr>
      <p:scale>
        <a:sx n="33" d="100"/>
        <a:sy n="33" d="100"/>
      </p:scale>
      <p:origin x="0" y="3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>
      <p:cViewPr>
        <p:scale>
          <a:sx n="100" d="100"/>
          <a:sy n="100" d="100"/>
        </p:scale>
        <p:origin x="-1632" y="79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8A6EFC-7AEF-4FD3-A284-1121B072B233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C6CCAE-4202-4D1A-859E-22A4D50A4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3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692150"/>
            <a:ext cx="4549775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1734"/>
            <a:ext cx="5608320" cy="41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0316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60316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FC1323-DCF3-41F6-9EF9-4EF2A7E269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89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5075" y="755650"/>
            <a:ext cx="4552950" cy="34591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729B5-DFF2-4424-9187-4AC7B84B7821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7EE73-FBE3-4607-8CA3-358BAB01C46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729B5-DFF2-4424-9187-4AC7B84B7821}" type="slidenum">
              <a:rPr lang="fr-FR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C1323-DCF3-41F6-9EF9-4EF2A7E2694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B28A2-25B0-4470-BAE6-499CC62C4E36}" type="slidenum">
              <a:rPr lang="fr-F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7EE73-FBE3-4607-8CA3-358BAB01C46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7EE73-FBE3-4607-8CA3-358BAB01C46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97" y="2802923"/>
            <a:ext cx="140208" cy="1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C1323-DCF3-41F6-9EF9-4EF2A7E2694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7EE73-FBE3-4607-8CA3-358BAB01C4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7EE73-FBE3-4607-8CA3-358BAB01C46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57163" y="2722563"/>
            <a:ext cx="5235575" cy="1944687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7163" y="5133975"/>
            <a:ext cx="5257800" cy="735013"/>
          </a:xfrm>
        </p:spPr>
        <p:txBody>
          <a:bodyPr rIns="0"/>
          <a:lstStyle>
            <a:lvl1pPr marL="0" indent="0">
              <a:buFont typeface="Arial" charset="0"/>
              <a:buNone/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6" y="1596128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74" y="1596128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783" y="1178887"/>
            <a:ext cx="4158333" cy="63813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2490" indent="0">
              <a:buNone/>
              <a:defRPr sz="2000" b="1"/>
            </a:lvl2pPr>
            <a:lvl3pPr marL="904979" indent="0">
              <a:buNone/>
              <a:defRPr sz="1800" b="1"/>
            </a:lvl3pPr>
            <a:lvl4pPr marL="1357470" indent="0">
              <a:buNone/>
              <a:defRPr sz="1600" b="1"/>
            </a:lvl4pPr>
            <a:lvl5pPr marL="1809959" indent="0">
              <a:buNone/>
              <a:defRPr sz="1600" b="1"/>
            </a:lvl5pPr>
            <a:lvl6pPr marL="2262449" indent="0">
              <a:buNone/>
              <a:defRPr sz="1600" b="1"/>
            </a:lvl6pPr>
            <a:lvl7pPr marL="2714940" indent="0">
              <a:buNone/>
              <a:defRPr sz="1600" b="1"/>
            </a:lvl7pPr>
            <a:lvl8pPr marL="3167430" indent="0">
              <a:buNone/>
              <a:defRPr sz="1600" b="1"/>
            </a:lvl8pPr>
            <a:lvl9pPr marL="361992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83" y="1927120"/>
            <a:ext cx="4158333" cy="38683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49" y="1178887"/>
            <a:ext cx="4159895" cy="63813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2490" indent="0">
              <a:buNone/>
              <a:defRPr sz="2000" b="1"/>
            </a:lvl2pPr>
            <a:lvl3pPr marL="904979" indent="0">
              <a:buNone/>
              <a:defRPr sz="1800" b="1"/>
            </a:lvl3pPr>
            <a:lvl4pPr marL="1357470" indent="0">
              <a:buNone/>
              <a:defRPr sz="1600" b="1"/>
            </a:lvl4pPr>
            <a:lvl5pPr marL="1809959" indent="0">
              <a:buNone/>
              <a:defRPr sz="1600" b="1"/>
            </a:lvl5pPr>
            <a:lvl6pPr marL="2262449" indent="0">
              <a:buNone/>
              <a:defRPr sz="1600" b="1"/>
            </a:lvl6pPr>
            <a:lvl7pPr marL="2714940" indent="0">
              <a:buNone/>
              <a:defRPr sz="1600" b="1"/>
            </a:lvl7pPr>
            <a:lvl8pPr marL="3167430" indent="0">
              <a:buNone/>
              <a:defRPr sz="1600" b="1"/>
            </a:lvl8pPr>
            <a:lvl9pPr marL="361992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9" y="1927120"/>
            <a:ext cx="4159895" cy="38683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9" y="272357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192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9" y="1431448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490" indent="0">
              <a:buNone/>
              <a:defRPr sz="1200"/>
            </a:lvl2pPr>
            <a:lvl3pPr marL="904979" indent="0">
              <a:buNone/>
              <a:defRPr sz="1000"/>
            </a:lvl3pPr>
            <a:lvl4pPr marL="1357470" indent="0">
              <a:buNone/>
              <a:defRPr sz="900"/>
            </a:lvl4pPr>
            <a:lvl5pPr marL="1809959" indent="0">
              <a:buNone/>
              <a:defRPr sz="900"/>
            </a:lvl5pPr>
            <a:lvl6pPr marL="2262449" indent="0">
              <a:buNone/>
              <a:defRPr sz="900"/>
            </a:lvl6pPr>
            <a:lvl7pPr marL="2714940" indent="0">
              <a:buNone/>
              <a:defRPr sz="900"/>
            </a:lvl7pPr>
            <a:lvl8pPr marL="3167430" indent="0">
              <a:buNone/>
              <a:defRPr sz="900"/>
            </a:lvl8pPr>
            <a:lvl9pPr marL="36199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84" y="4788379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284" y="611217"/>
            <a:ext cx="5400675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490" indent="0">
              <a:buNone/>
              <a:defRPr sz="2800"/>
            </a:lvl2pPr>
            <a:lvl3pPr marL="904979" indent="0">
              <a:buNone/>
              <a:defRPr sz="2400"/>
            </a:lvl3pPr>
            <a:lvl4pPr marL="1357470" indent="0">
              <a:buNone/>
              <a:defRPr sz="2000"/>
            </a:lvl4pPr>
            <a:lvl5pPr marL="1809959" indent="0">
              <a:buNone/>
              <a:defRPr sz="2000"/>
            </a:lvl5pPr>
            <a:lvl6pPr marL="2262449" indent="0">
              <a:buNone/>
              <a:defRPr sz="2000"/>
            </a:lvl6pPr>
            <a:lvl7pPr marL="2714940" indent="0">
              <a:buNone/>
              <a:defRPr sz="2000"/>
            </a:lvl7pPr>
            <a:lvl8pPr marL="3167430" indent="0">
              <a:buNone/>
              <a:defRPr sz="2000"/>
            </a:lvl8pPr>
            <a:lvl9pPr marL="361992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490" indent="0">
              <a:buNone/>
              <a:defRPr sz="1200"/>
            </a:lvl2pPr>
            <a:lvl3pPr marL="904979" indent="0">
              <a:buNone/>
              <a:defRPr sz="1000"/>
            </a:lvl3pPr>
            <a:lvl4pPr marL="1357470" indent="0">
              <a:buNone/>
              <a:defRPr sz="900"/>
            </a:lvl4pPr>
            <a:lvl5pPr marL="1809959" indent="0">
              <a:buNone/>
              <a:defRPr sz="900"/>
            </a:lvl5pPr>
            <a:lvl6pPr marL="2262449" indent="0">
              <a:buNone/>
              <a:defRPr sz="900"/>
            </a:lvl6pPr>
            <a:lvl7pPr marL="2714940" indent="0">
              <a:buNone/>
              <a:defRPr sz="900"/>
            </a:lvl7pPr>
            <a:lvl8pPr marL="3167430" indent="0">
              <a:buNone/>
              <a:defRPr sz="900"/>
            </a:lvl8pPr>
            <a:lvl9pPr marL="36199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818" y="273939"/>
            <a:ext cx="2025253" cy="5836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388" y="1331951"/>
            <a:ext cx="8672512" cy="4968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636F-04E3-4C1B-905F-1F386FCCFC18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36F6-7DA7-41CA-98F0-950C573AD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ubull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UW_logo_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3663" y="6053138"/>
            <a:ext cx="10810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88" y="6427788"/>
            <a:ext cx="1514475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4067-8EDA-4B48-896B-6CE3EC44DED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388A-E3AA-4835-885A-6BEE494BBEE8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E687-B237-4C14-A0A7-7F1D2DCA2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90E1-7B92-4B14-A626-F92D6F769940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F1E-3EA4-4B1D-863D-E076E21EE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7558-4826-47B5-A684-F94BFBB74610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61F6-0607-480E-99A5-65AA9E2C9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0A81-B029-4DF2-9395-E0FAA9765394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A0C8-FCC2-42C4-8EA0-6DB3AEEB5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CF4F-4A1D-48A3-BF7A-20BB68D0AA76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EBB1-607A-41B4-9740-7F1A1CA90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82DA-F3FB-4050-87B3-E8B6D77C2042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3553-467A-4605-958A-667001C27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4906-10C6-4D55-9EF2-7DD111477CA6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8AF0-2B72-4E63-BB49-B91E6102F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38C0-8423-404F-8619-A77B1C3A84E5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830F-3B16-4D0A-AD10-5A3EBA883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2904-928E-4F47-86FA-AF92C0A9BC8C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E5B8-1E9E-459A-B2A6-05F50F2E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B5F7-8F67-4D45-87C2-3BF2558FB7C1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8DED-7919-4B51-A026-1EFCF1143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ubull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UW_logo_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3663" y="6053138"/>
            <a:ext cx="10810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27788"/>
            <a:ext cx="1514475" cy="330200"/>
          </a:xfrm>
        </p:spPr>
        <p:txBody>
          <a:bodyPr/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599E-A195-4BA5-A02A-910CCA3782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569E-D7E8-4244-8B0C-F132713438AE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E32C-796F-4E85-AA42-83D813CAD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DA7C-2991-47C6-B90B-9B190B4A635E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77A3-8E6A-4736-98D0-D3F3A549D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9583-C971-480F-8A46-D09DC99BE5C5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5833-AAE1-4A68-888F-B2F3A039C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7821-3C0A-4F3B-920E-60DC2265C2FE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F8A5-BD3B-4413-A6FC-CB5E1F032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9CC5-3AD4-4AA7-A973-E461E9F34C92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3C1A-8857-4096-A39B-9ECEE476E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67CA-B04B-4288-8F2E-462AC809BE5A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3CA6-49F9-4C84-93D2-35BE21747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E47A-4473-487D-9D33-4276865CB9F4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9DA9-6BE1-4A08-91CA-6E532DFFE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C6C2-158E-41B0-93B1-49A07A4A8179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0514-2555-4EFD-A247-135BFB6D7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1F60-336C-42FB-8140-6D4B19E2B230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A5A6-2649-481F-80D6-3B8B05346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E61F-012C-48A4-9C16-1C985D12A175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0034-5626-47A3-9C9D-615E7E6DC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ubull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UW_logo_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3663" y="6053138"/>
            <a:ext cx="10810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27788"/>
            <a:ext cx="1514475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845B-D70C-458A-A011-FE273607715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F9B3-99FF-4A67-824B-C3551BEFACCD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41D-D759-4ED1-8CCC-782355545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5D14-04ED-47D1-B507-3A399F03269C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E4CF-BBD8-41F3-844D-F65EFB037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1A7C-E17E-4C4F-87D8-B7C141D5AED8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39F0-DBF4-4A28-AC3C-C48C1056C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1CCC-E530-4EBB-82CF-BAC28425F35A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898C-3893-4AAB-9640-B0F558FDF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8983-9666-4BC1-B9A4-E6392F3C7ABC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8C4E-A73A-4B77-9983-671F70D65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36F2-8E3C-435A-9E81-73099E3C05FD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BB77-189C-4CF6-8A53-884452359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A18C-2013-47EA-9F4D-314ECD62AA38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2106-8892-4761-9C59-8EAAB6A6B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0F77-A613-4ADA-B1FE-CE1621A56388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64C3-3DD6-45D3-8616-F42480FB2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47A8-B29D-4E42-A487-4F4BEA1DCE53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EBCB-B1DD-4C7B-B023-CC1F3981A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D564-6F92-493F-946B-8365F0A29B55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00F2-6DAC-445A-95BA-8B95DE7CE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ubull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UW_logo_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3663" y="6053138"/>
            <a:ext cx="10810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C108-FBE9-46DF-A9B6-6C12B4728AD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1A56-1552-4F87-BCB2-1C7D16C2A2DE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ED07-60E5-49C9-B7FD-141C52DDF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12F6-AF2B-4B21-9FDD-35AEB335AD4B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5BB9-D33A-4DC2-9007-01E17D892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FD18-520E-466E-8936-61090F779684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7077-8981-4227-9609-67400B47B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EDE6-A1F1-444D-90B5-6E909E034B67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D210-499E-4419-9E75-64DAC6C45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0393-142F-42A0-8521-0830F33337AE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2262-6ADD-4E5F-AAAE-4D5D25339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BB19-97CD-4ABA-9042-AC3EFF3E056C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4EA5-EA80-4F6A-9953-D41F6A5E0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3754-597A-4C13-8146-BD088B39BE83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E2A2-3D81-48DC-B69D-6E2D679FA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52C2-B934-4F98-998B-D24EAD316E11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F9D6-0E3B-4E81-9764-7086D0E1A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4E1B-F1D8-441E-B7FC-E4F78DC22078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C0F3-6085-49FA-8F94-52E16076C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F696-AE43-47E0-A2D2-DA3EBF5E7E1E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6D7A-B4D7-43E1-9609-9548838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8756-E929-4B55-80C2-0686AC79513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9B1B-2751-4B2F-8199-94A87E07A820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A35C-7D0E-4F31-A857-4D2703BA6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B932-421C-4A6A-A9E7-93337F0355D0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B5B5-7A83-4DC6-93B9-1D50E4645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8E88-DCC6-4BF3-85DF-483A73ACB0D4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A930-CC04-4552-B26E-5A7450CCF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A7FF-D869-47F6-B3B3-D36DB81FB1A6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441B-3E8D-4A5B-9E5C-E63992F76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30F0-A4FA-470B-B5C4-AF23983ADD9B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A7EF-E169-4412-9E4A-F92EF6072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66688" y="0"/>
            <a:ext cx="4333875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7" tIns="45253" rIns="90507" bIns="45253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27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0" y="2640013"/>
            <a:ext cx="1235075" cy="27781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fr-FR" dirty="0">
              <a:latin typeface="Tahoma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119063"/>
            <a:ext cx="3825875" cy="6626225"/>
            <a:chOff x="-2594" y="100"/>
            <a:chExt cx="2455" cy="4262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gray">
            <a:xfrm>
              <a:off x="-2594" y="100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gray">
            <a:xfrm>
              <a:off x="-2594" y="17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gray">
            <a:xfrm>
              <a:off x="-2594" y="25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gray">
            <a:xfrm>
              <a:off x="-2594" y="33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-2594" y="40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-2594" y="48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gray">
            <a:xfrm>
              <a:off x="-2594" y="56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gray">
            <a:xfrm>
              <a:off x="-2594" y="64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gray">
            <a:xfrm>
              <a:off x="-2594" y="71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-2594" y="79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gray">
            <a:xfrm>
              <a:off x="-2594" y="87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gray">
            <a:xfrm>
              <a:off x="-2594" y="95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gray">
            <a:xfrm>
              <a:off x="-2594" y="102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gray">
            <a:xfrm>
              <a:off x="-2594" y="110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-2594" y="118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gray">
            <a:xfrm>
              <a:off x="-2594" y="126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gray">
            <a:xfrm>
              <a:off x="-2594" y="133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gray">
            <a:xfrm>
              <a:off x="-2594" y="141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gray">
            <a:xfrm>
              <a:off x="-2594" y="149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-2594" y="157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gray">
            <a:xfrm>
              <a:off x="-2594" y="164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gray">
            <a:xfrm>
              <a:off x="-2594" y="172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gray">
            <a:xfrm>
              <a:off x="-2594" y="180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gray">
            <a:xfrm>
              <a:off x="-2594" y="188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gray">
            <a:xfrm>
              <a:off x="-2594" y="195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gray">
            <a:xfrm>
              <a:off x="-2594" y="203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gray">
            <a:xfrm>
              <a:off x="-2594" y="211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gray">
            <a:xfrm>
              <a:off x="-2594" y="219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gray">
            <a:xfrm>
              <a:off x="-2594" y="226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gray">
            <a:xfrm>
              <a:off x="-2594" y="234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gray">
            <a:xfrm>
              <a:off x="-2594" y="242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gray">
            <a:xfrm>
              <a:off x="-2594" y="250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gray">
            <a:xfrm>
              <a:off x="-2594" y="257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gray">
            <a:xfrm>
              <a:off x="-2594" y="265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gray">
            <a:xfrm>
              <a:off x="-2594" y="273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gray">
            <a:xfrm>
              <a:off x="-2594" y="281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gray">
            <a:xfrm>
              <a:off x="-2594" y="288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gray">
            <a:xfrm>
              <a:off x="-2594" y="296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gray">
            <a:xfrm>
              <a:off x="-2594" y="304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gray">
            <a:xfrm>
              <a:off x="-2594" y="312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gray">
            <a:xfrm>
              <a:off x="-2594" y="319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gray">
            <a:xfrm>
              <a:off x="-2594" y="327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gray">
            <a:xfrm>
              <a:off x="-2594" y="335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gray">
            <a:xfrm>
              <a:off x="-2594" y="343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gray">
            <a:xfrm>
              <a:off x="-2594" y="350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gray">
            <a:xfrm>
              <a:off x="-2594" y="358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gray">
            <a:xfrm>
              <a:off x="-2594" y="366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gray">
            <a:xfrm>
              <a:off x="-2594" y="374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gray">
            <a:xfrm>
              <a:off x="-2594" y="381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gray">
            <a:xfrm>
              <a:off x="-2594" y="389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gray">
            <a:xfrm>
              <a:off x="-2594" y="397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gray">
            <a:xfrm>
              <a:off x="-2594" y="405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gray">
            <a:xfrm>
              <a:off x="-2594" y="412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gray">
            <a:xfrm>
              <a:off x="-2594" y="420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gray">
            <a:xfrm>
              <a:off x="-2594" y="428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gray">
            <a:xfrm>
              <a:off x="-2594" y="436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2" name="Rectangle 60"/>
          <p:cNvSpPr>
            <a:spLocks noChangeArrowheads="1"/>
          </p:cNvSpPr>
          <p:nvPr userDrawn="1"/>
        </p:nvSpPr>
        <p:spPr bwMode="gray">
          <a:xfrm>
            <a:off x="1223963" y="2081213"/>
            <a:ext cx="2617787" cy="27781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fr-FR" dirty="0">
              <a:latin typeface="Tahoma" pitchFamily="34" charset="0"/>
            </a:endParaRPr>
          </a:p>
        </p:txBody>
      </p:sp>
      <p:grpSp>
        <p:nvGrpSpPr>
          <p:cNvPr id="63" name="Group 63"/>
          <p:cNvGrpSpPr>
            <a:grpSpLocks/>
          </p:cNvGrpSpPr>
          <p:nvPr userDrawn="1"/>
        </p:nvGrpSpPr>
        <p:grpSpPr bwMode="auto">
          <a:xfrm>
            <a:off x="3146425" y="4538663"/>
            <a:ext cx="3117850" cy="1882775"/>
            <a:chOff x="87" y="513"/>
            <a:chExt cx="2583" cy="1537"/>
          </a:xfrm>
        </p:grpSpPr>
        <p:sp>
          <p:nvSpPr>
            <p:cNvPr id="64" name="Oval 64"/>
            <p:cNvSpPr>
              <a:spLocks noChangeArrowheads="1"/>
            </p:cNvSpPr>
            <p:nvPr/>
          </p:nvSpPr>
          <p:spPr bwMode="gray">
            <a:xfrm>
              <a:off x="1499" y="1183"/>
              <a:ext cx="1171" cy="31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fr-FR" dirty="0">
                <a:latin typeface="Tahoma" pitchFamily="34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gray">
            <a:xfrm>
              <a:off x="87" y="1123"/>
              <a:ext cx="1720" cy="31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fr-FR" dirty="0">
                <a:latin typeface="Tahoma" pitchFamily="34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gray">
            <a:xfrm>
              <a:off x="1234" y="1659"/>
              <a:ext cx="600" cy="31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fr-FR" dirty="0">
                <a:latin typeface="Tahoma" pitchFamily="34" charset="0"/>
              </a:endParaRPr>
            </a:p>
          </p:txBody>
        </p:sp>
        <p:grpSp>
          <p:nvGrpSpPr>
            <p:cNvPr id="67" name="Group 67"/>
            <p:cNvGrpSpPr>
              <a:grpSpLocks/>
            </p:cNvGrpSpPr>
            <p:nvPr/>
          </p:nvGrpSpPr>
          <p:grpSpPr bwMode="auto">
            <a:xfrm>
              <a:off x="181" y="513"/>
              <a:ext cx="2408" cy="1537"/>
              <a:chOff x="866" y="132"/>
              <a:chExt cx="4020" cy="2565"/>
            </a:xfrm>
          </p:grpSpPr>
          <p:sp>
            <p:nvSpPr>
              <p:cNvPr id="68" name="Freeform 68"/>
              <p:cNvSpPr>
                <a:spLocks/>
              </p:cNvSpPr>
              <p:nvPr/>
            </p:nvSpPr>
            <p:spPr bwMode="gray">
              <a:xfrm>
                <a:off x="865" y="132"/>
                <a:ext cx="2512" cy="2565"/>
              </a:xfrm>
              <a:custGeom>
                <a:avLst/>
                <a:gdLst>
                  <a:gd name="T0" fmla="*/ 571832820 w 537"/>
                  <a:gd name="T1" fmla="*/ 199861292 h 549"/>
                  <a:gd name="T2" fmla="*/ 292741064 w 537"/>
                  <a:gd name="T3" fmla="*/ 0 h 549"/>
                  <a:gd name="T4" fmla="*/ 0 w 537"/>
                  <a:gd name="T5" fmla="*/ 289715917 h 549"/>
                  <a:gd name="T6" fmla="*/ 292741064 w 537"/>
                  <a:gd name="T7" fmla="*/ 580356033 h 549"/>
                  <a:gd name="T8" fmla="*/ 441984605 w 537"/>
                  <a:gd name="T9" fmla="*/ 540281356 h 549"/>
                  <a:gd name="T10" fmla="*/ 426928127 w 537"/>
                  <a:gd name="T11" fmla="*/ 490501706 h 549"/>
                  <a:gd name="T12" fmla="*/ 512122630 w 537"/>
                  <a:gd name="T13" fmla="*/ 404911183 h 549"/>
                  <a:gd name="T14" fmla="*/ 555889980 w 537"/>
                  <a:gd name="T15" fmla="*/ 416451401 h 549"/>
                  <a:gd name="T16" fmla="*/ 560226660 w 537"/>
                  <a:gd name="T17" fmla="*/ 408989969 h 549"/>
                  <a:gd name="T18" fmla="*/ 533573594 w 537"/>
                  <a:gd name="T19" fmla="*/ 312783949 h 549"/>
                  <a:gd name="T20" fmla="*/ 571832820 w 537"/>
                  <a:gd name="T21" fmla="*/ 199861292 h 5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549"/>
                  <a:gd name="T35" fmla="*/ 537 w 537"/>
                  <a:gd name="T36" fmla="*/ 549 h 5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549">
                    <a:moveTo>
                      <a:pt x="537" y="189"/>
                    </a:moveTo>
                    <a:cubicBezTo>
                      <a:pt x="501" y="79"/>
                      <a:pt x="397" y="0"/>
                      <a:pt x="275" y="0"/>
                    </a:cubicBezTo>
                    <a:cubicBezTo>
                      <a:pt x="123" y="0"/>
                      <a:pt x="0" y="123"/>
                      <a:pt x="0" y="274"/>
                    </a:cubicBezTo>
                    <a:cubicBezTo>
                      <a:pt x="0" y="426"/>
                      <a:pt x="123" y="549"/>
                      <a:pt x="275" y="549"/>
                    </a:cubicBezTo>
                    <a:cubicBezTo>
                      <a:pt x="326" y="549"/>
                      <a:pt x="374" y="535"/>
                      <a:pt x="415" y="511"/>
                    </a:cubicBezTo>
                    <a:cubicBezTo>
                      <a:pt x="406" y="498"/>
                      <a:pt x="401" y="482"/>
                      <a:pt x="401" y="464"/>
                    </a:cubicBezTo>
                    <a:cubicBezTo>
                      <a:pt x="401" y="420"/>
                      <a:pt x="437" y="383"/>
                      <a:pt x="481" y="383"/>
                    </a:cubicBezTo>
                    <a:cubicBezTo>
                      <a:pt x="496" y="383"/>
                      <a:pt x="510" y="387"/>
                      <a:pt x="522" y="394"/>
                    </a:cubicBezTo>
                    <a:cubicBezTo>
                      <a:pt x="524" y="392"/>
                      <a:pt x="525" y="390"/>
                      <a:pt x="526" y="387"/>
                    </a:cubicBezTo>
                    <a:cubicBezTo>
                      <a:pt x="510" y="361"/>
                      <a:pt x="501" y="330"/>
                      <a:pt x="501" y="296"/>
                    </a:cubicBezTo>
                    <a:cubicBezTo>
                      <a:pt x="501" y="256"/>
                      <a:pt x="514" y="219"/>
                      <a:pt x="537" y="189"/>
                    </a:cubicBezTo>
                  </a:path>
                </a:pathLst>
              </a:custGeom>
              <a:solidFill>
                <a:srgbClr val="A3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gray">
              <a:xfrm>
                <a:off x="3326" y="677"/>
                <a:ext cx="1559" cy="1678"/>
              </a:xfrm>
              <a:custGeom>
                <a:avLst/>
                <a:gdLst>
                  <a:gd name="T0" fmla="*/ 163903295 w 334"/>
                  <a:gd name="T1" fmla="*/ 0 h 359"/>
                  <a:gd name="T2" fmla="*/ 11588687 w 334"/>
                  <a:gd name="T3" fmla="*/ 76201976 h 359"/>
                  <a:gd name="T4" fmla="*/ 25469519 w 334"/>
                  <a:gd name="T5" fmla="*/ 166195184 h 359"/>
                  <a:gd name="T6" fmla="*/ 0 w 334"/>
                  <a:gd name="T7" fmla="*/ 285933280 h 359"/>
                  <a:gd name="T8" fmla="*/ 163903295 w 334"/>
                  <a:gd name="T9" fmla="*/ 380236815 h 359"/>
                  <a:gd name="T10" fmla="*/ 355369615 w 334"/>
                  <a:gd name="T11" fmla="*/ 189530496 h 359"/>
                  <a:gd name="T12" fmla="*/ 163903295 w 334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359"/>
                  <a:gd name="T23" fmla="*/ 334 w 334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359">
                    <a:moveTo>
                      <a:pt x="154" y="0"/>
                    </a:moveTo>
                    <a:cubicBezTo>
                      <a:pt x="95" y="0"/>
                      <a:pt x="43" y="28"/>
                      <a:pt x="11" y="72"/>
                    </a:cubicBezTo>
                    <a:cubicBezTo>
                      <a:pt x="19" y="99"/>
                      <a:pt x="24" y="128"/>
                      <a:pt x="24" y="157"/>
                    </a:cubicBezTo>
                    <a:cubicBezTo>
                      <a:pt x="24" y="198"/>
                      <a:pt x="15" y="236"/>
                      <a:pt x="0" y="270"/>
                    </a:cubicBezTo>
                    <a:cubicBezTo>
                      <a:pt x="31" y="323"/>
                      <a:pt x="89" y="359"/>
                      <a:pt x="154" y="359"/>
                    </a:cubicBezTo>
                    <a:cubicBezTo>
                      <a:pt x="253" y="359"/>
                      <a:pt x="334" y="278"/>
                      <a:pt x="334" y="179"/>
                    </a:cubicBezTo>
                    <a:cubicBezTo>
                      <a:pt x="334" y="80"/>
                      <a:pt x="253" y="0"/>
                      <a:pt x="154" y="0"/>
                    </a:cubicBezTo>
                  </a:path>
                </a:pathLst>
              </a:custGeom>
              <a:solidFill>
                <a:srgbClr val="E20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gray">
              <a:xfrm>
                <a:off x="3208" y="1014"/>
                <a:ext cx="228" cy="926"/>
              </a:xfrm>
              <a:custGeom>
                <a:avLst/>
                <a:gdLst>
                  <a:gd name="T0" fmla="*/ 38228304 w 49"/>
                  <a:gd name="T1" fmla="*/ 0 h 198"/>
                  <a:gd name="T2" fmla="*/ 0 w 49"/>
                  <a:gd name="T3" fmla="*/ 113448431 h 198"/>
                  <a:gd name="T4" fmla="*/ 26630869 w 49"/>
                  <a:gd name="T5" fmla="*/ 209849509 h 198"/>
                  <a:gd name="T6" fmla="*/ 52106457 w 49"/>
                  <a:gd name="T7" fmla="*/ 90089852 h 198"/>
                  <a:gd name="T8" fmla="*/ 38228304 w 49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98"/>
                  <a:gd name="T17" fmla="*/ 49 w 4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98">
                    <a:moveTo>
                      <a:pt x="36" y="0"/>
                    </a:moveTo>
                    <a:cubicBezTo>
                      <a:pt x="13" y="30"/>
                      <a:pt x="0" y="67"/>
                      <a:pt x="0" y="107"/>
                    </a:cubicBezTo>
                    <a:cubicBezTo>
                      <a:pt x="0" y="141"/>
                      <a:pt x="9" y="172"/>
                      <a:pt x="25" y="198"/>
                    </a:cubicBezTo>
                    <a:cubicBezTo>
                      <a:pt x="40" y="164"/>
                      <a:pt x="49" y="126"/>
                      <a:pt x="49" y="85"/>
                    </a:cubicBezTo>
                    <a:cubicBezTo>
                      <a:pt x="49" y="56"/>
                      <a:pt x="44" y="27"/>
                      <a:pt x="36" y="0"/>
                    </a:cubicBezTo>
                  </a:path>
                </a:pathLst>
              </a:custGeom>
              <a:solidFill>
                <a:srgbClr val="9A1F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gray">
              <a:xfrm>
                <a:off x="2806" y="1975"/>
                <a:ext cx="687" cy="705"/>
              </a:xfrm>
              <a:custGeom>
                <a:avLst/>
                <a:gdLst>
                  <a:gd name="T0" fmla="*/ 0 w 147"/>
                  <a:gd name="T1" fmla="*/ 124887665 h 151"/>
                  <a:gd name="T2" fmla="*/ 70069054 w 147"/>
                  <a:gd name="T3" fmla="*/ 161230286 h 151"/>
                  <a:gd name="T4" fmla="*/ 156362219 w 147"/>
                  <a:gd name="T5" fmla="*/ 74680725 h 151"/>
                  <a:gd name="T6" fmla="*/ 113799942 w 147"/>
                  <a:gd name="T7" fmla="*/ 0 h 151"/>
                  <a:gd name="T8" fmla="*/ 0 w 147"/>
                  <a:gd name="T9" fmla="*/ 124887665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51"/>
                  <a:gd name="T17" fmla="*/ 147 w 147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51">
                    <a:moveTo>
                      <a:pt x="0" y="117"/>
                    </a:moveTo>
                    <a:cubicBezTo>
                      <a:pt x="15" y="138"/>
                      <a:pt x="39" y="151"/>
                      <a:pt x="66" y="151"/>
                    </a:cubicBezTo>
                    <a:cubicBezTo>
                      <a:pt x="111" y="151"/>
                      <a:pt x="147" y="115"/>
                      <a:pt x="147" y="70"/>
                    </a:cubicBezTo>
                    <a:cubicBezTo>
                      <a:pt x="147" y="40"/>
                      <a:pt x="131" y="14"/>
                      <a:pt x="107" y="0"/>
                    </a:cubicBezTo>
                    <a:cubicBezTo>
                      <a:pt x="84" y="49"/>
                      <a:pt x="46" y="89"/>
                      <a:pt x="0" y="117"/>
                    </a:cubicBezTo>
                  </a:path>
                </a:pathLst>
              </a:custGeom>
              <a:solidFill>
                <a:srgbClr val="FB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gray">
              <a:xfrm>
                <a:off x="2740" y="1923"/>
                <a:ext cx="564" cy="597"/>
              </a:xfrm>
              <a:custGeom>
                <a:avLst/>
                <a:gdLst>
                  <a:gd name="T0" fmla="*/ 0 w 121"/>
                  <a:gd name="T1" fmla="*/ 85793935 h 128"/>
                  <a:gd name="T2" fmla="*/ 14719540 w 121"/>
                  <a:gd name="T3" fmla="*/ 135724071 h 128"/>
                  <a:gd name="T4" fmla="*/ 127679023 w 121"/>
                  <a:gd name="T5" fmla="*/ 11561993 h 128"/>
                  <a:gd name="T6" fmla="*/ 84508177 w 121"/>
                  <a:gd name="T7" fmla="*/ 0 h 128"/>
                  <a:gd name="T8" fmla="*/ 0 w 121"/>
                  <a:gd name="T9" fmla="*/ 85793935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28"/>
                  <a:gd name="T17" fmla="*/ 121 w 12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28">
                    <a:moveTo>
                      <a:pt x="0" y="81"/>
                    </a:moveTo>
                    <a:cubicBezTo>
                      <a:pt x="0" y="99"/>
                      <a:pt x="5" y="115"/>
                      <a:pt x="14" y="128"/>
                    </a:cubicBezTo>
                    <a:cubicBezTo>
                      <a:pt x="60" y="100"/>
                      <a:pt x="98" y="60"/>
                      <a:pt x="121" y="11"/>
                    </a:cubicBezTo>
                    <a:cubicBezTo>
                      <a:pt x="109" y="4"/>
                      <a:pt x="95" y="0"/>
                      <a:pt x="80" y="0"/>
                    </a:cubicBezTo>
                    <a:cubicBezTo>
                      <a:pt x="36" y="0"/>
                      <a:pt x="0" y="37"/>
                      <a:pt x="0" y="81"/>
                    </a:cubicBezTo>
                  </a:path>
                </a:pathLst>
              </a:custGeom>
              <a:solidFill>
                <a:srgbClr val="A2A3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3" name="Freeform 73"/>
              <p:cNvSpPr>
                <a:spLocks noEditPoints="1"/>
              </p:cNvSpPr>
              <p:nvPr/>
            </p:nvSpPr>
            <p:spPr bwMode="gray">
              <a:xfrm>
                <a:off x="1203" y="677"/>
                <a:ext cx="1838" cy="1244"/>
              </a:xfrm>
              <a:custGeom>
                <a:avLst/>
                <a:gdLst>
                  <a:gd name="T0" fmla="*/ 203506031 w 393"/>
                  <a:gd name="T1" fmla="*/ 105287285 h 266"/>
                  <a:gd name="T2" fmla="*/ 213061345 w 393"/>
                  <a:gd name="T3" fmla="*/ 100955890 h 266"/>
                  <a:gd name="T4" fmla="*/ 166156664 w 393"/>
                  <a:gd name="T5" fmla="*/ 198703235 h 266"/>
                  <a:gd name="T6" fmla="*/ 80012141 w 393"/>
                  <a:gd name="T7" fmla="*/ 179627810 h 266"/>
                  <a:gd name="T8" fmla="*/ 87271215 w 393"/>
                  <a:gd name="T9" fmla="*/ 172089813 h 266"/>
                  <a:gd name="T10" fmla="*/ 68163523 w 393"/>
                  <a:gd name="T11" fmla="*/ 234854966 h 266"/>
                  <a:gd name="T12" fmla="*/ 3170807 w 393"/>
                  <a:gd name="T13" fmla="*/ 273045741 h 266"/>
                  <a:gd name="T14" fmla="*/ 10722023 w 393"/>
                  <a:gd name="T15" fmla="*/ 280541420 h 266"/>
                  <a:gd name="T16" fmla="*/ 102333077 w 393"/>
                  <a:gd name="T17" fmla="*/ 230523422 h 266"/>
                  <a:gd name="T18" fmla="*/ 95949107 w 393"/>
                  <a:gd name="T19" fmla="*/ 215779692 h 266"/>
                  <a:gd name="T20" fmla="*/ 43733955 w 393"/>
                  <a:gd name="T21" fmla="*/ 211459063 h 266"/>
                  <a:gd name="T22" fmla="*/ 64938818 w 393"/>
                  <a:gd name="T23" fmla="*/ 191216528 h 266"/>
                  <a:gd name="T24" fmla="*/ 59724320 w 393"/>
                  <a:gd name="T25" fmla="*/ 182794038 h 266"/>
                  <a:gd name="T26" fmla="*/ 11598913 w 393"/>
                  <a:gd name="T27" fmla="*/ 211459063 h 266"/>
                  <a:gd name="T28" fmla="*/ 17117465 w 393"/>
                  <a:gd name="T29" fmla="*/ 223037014 h 266"/>
                  <a:gd name="T30" fmla="*/ 70406289 w 393"/>
                  <a:gd name="T31" fmla="*/ 227368259 h 266"/>
                  <a:gd name="T32" fmla="*/ 349374444 w 393"/>
                  <a:gd name="T33" fmla="*/ 66855930 h 266"/>
                  <a:gd name="T34" fmla="*/ 383555609 w 393"/>
                  <a:gd name="T35" fmla="*/ 6372772 h 266"/>
                  <a:gd name="T36" fmla="*/ 314276368 w 393"/>
                  <a:gd name="T37" fmla="*/ 36149928 h 266"/>
                  <a:gd name="T38" fmla="*/ 318616809 w 393"/>
                  <a:gd name="T39" fmla="*/ 45688266 h 266"/>
                  <a:gd name="T40" fmla="*/ 358001180 w 393"/>
                  <a:gd name="T41" fmla="*/ 31817954 h 266"/>
                  <a:gd name="T42" fmla="*/ 331340475 w 393"/>
                  <a:gd name="T43" fmla="*/ 73228648 h 266"/>
                  <a:gd name="T44" fmla="*/ 346163612 w 393"/>
                  <a:gd name="T45" fmla="*/ 92542373 h 266"/>
                  <a:gd name="T46" fmla="*/ 416609857 w 393"/>
                  <a:gd name="T47" fmla="*/ 45688266 h 266"/>
                  <a:gd name="T48" fmla="*/ 352545189 w 393"/>
                  <a:gd name="T49" fmla="*/ 71176409 h 266"/>
                  <a:gd name="T50" fmla="*/ 349374444 w 393"/>
                  <a:gd name="T51" fmla="*/ 66855930 h 266"/>
                  <a:gd name="T52" fmla="*/ 248159570 w 393"/>
                  <a:gd name="T53" fmla="*/ 111617648 h 266"/>
                  <a:gd name="T54" fmla="*/ 289650591 w 393"/>
                  <a:gd name="T55" fmla="*/ 75465935 h 266"/>
                  <a:gd name="T56" fmla="*/ 264149711 w 393"/>
                  <a:gd name="T57" fmla="*/ 95708526 h 266"/>
                  <a:gd name="T58" fmla="*/ 269614677 w 393"/>
                  <a:gd name="T59" fmla="*/ 104119576 h 266"/>
                  <a:gd name="T60" fmla="*/ 302614927 w 393"/>
                  <a:gd name="T61" fmla="*/ 71176409 h 266"/>
                  <a:gd name="T62" fmla="*/ 230167484 w 393"/>
                  <a:gd name="T63" fmla="*/ 122070058 h 266"/>
                  <a:gd name="T64" fmla="*/ 321776486 w 393"/>
                  <a:gd name="T65" fmla="*/ 104119576 h 266"/>
                  <a:gd name="T66" fmla="*/ 316320495 w 393"/>
                  <a:gd name="T67" fmla="*/ 96624420 h 2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3"/>
                  <a:gd name="T103" fmla="*/ 0 h 266"/>
                  <a:gd name="T104" fmla="*/ 393 w 393"/>
                  <a:gd name="T105" fmla="*/ 266 h 2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3" h="266">
                    <a:moveTo>
                      <a:pt x="150" y="168"/>
                    </a:moveTo>
                    <a:cubicBezTo>
                      <a:pt x="168" y="158"/>
                      <a:pt x="182" y="132"/>
                      <a:pt x="191" y="99"/>
                    </a:cubicBezTo>
                    <a:cubicBezTo>
                      <a:pt x="192" y="96"/>
                      <a:pt x="192" y="94"/>
                      <a:pt x="193" y="94"/>
                    </a:cubicBezTo>
                    <a:cubicBezTo>
                      <a:pt x="196" y="92"/>
                      <a:pt x="199" y="93"/>
                      <a:pt x="200" y="95"/>
                    </a:cubicBezTo>
                    <a:cubicBezTo>
                      <a:pt x="201" y="97"/>
                      <a:pt x="201" y="99"/>
                      <a:pt x="200" y="101"/>
                    </a:cubicBezTo>
                    <a:cubicBezTo>
                      <a:pt x="193" y="145"/>
                      <a:pt x="179" y="174"/>
                      <a:pt x="156" y="187"/>
                    </a:cubicBezTo>
                    <a:cubicBezTo>
                      <a:pt x="137" y="198"/>
                      <a:pt x="115" y="193"/>
                      <a:pt x="103" y="188"/>
                    </a:cubicBezTo>
                    <a:cubicBezTo>
                      <a:pt x="88" y="181"/>
                      <a:pt x="76" y="172"/>
                      <a:pt x="75" y="169"/>
                    </a:cubicBezTo>
                    <a:cubicBezTo>
                      <a:pt x="73" y="167"/>
                      <a:pt x="73" y="163"/>
                      <a:pt x="76" y="161"/>
                    </a:cubicBezTo>
                    <a:cubicBezTo>
                      <a:pt x="78" y="160"/>
                      <a:pt x="80" y="160"/>
                      <a:pt x="82" y="162"/>
                    </a:cubicBezTo>
                    <a:cubicBezTo>
                      <a:pt x="105" y="176"/>
                      <a:pt x="132" y="179"/>
                      <a:pt x="150" y="168"/>
                    </a:cubicBezTo>
                    <a:moveTo>
                      <a:pt x="64" y="221"/>
                    </a:moveTo>
                    <a:cubicBezTo>
                      <a:pt x="59" y="226"/>
                      <a:pt x="45" y="234"/>
                      <a:pt x="41" y="237"/>
                    </a:cubicBezTo>
                    <a:cubicBezTo>
                      <a:pt x="20" y="249"/>
                      <a:pt x="5" y="256"/>
                      <a:pt x="3" y="257"/>
                    </a:cubicBezTo>
                    <a:cubicBezTo>
                      <a:pt x="0" y="259"/>
                      <a:pt x="0" y="262"/>
                      <a:pt x="1" y="264"/>
                    </a:cubicBezTo>
                    <a:cubicBezTo>
                      <a:pt x="3" y="266"/>
                      <a:pt x="6" y="266"/>
                      <a:pt x="10" y="264"/>
                    </a:cubicBezTo>
                    <a:cubicBezTo>
                      <a:pt x="13" y="263"/>
                      <a:pt x="38" y="253"/>
                      <a:pt x="67" y="237"/>
                    </a:cubicBezTo>
                    <a:cubicBezTo>
                      <a:pt x="79" y="230"/>
                      <a:pt x="89" y="223"/>
                      <a:pt x="96" y="217"/>
                    </a:cubicBezTo>
                    <a:cubicBezTo>
                      <a:pt x="99" y="214"/>
                      <a:pt x="100" y="210"/>
                      <a:pt x="98" y="206"/>
                    </a:cubicBezTo>
                    <a:cubicBezTo>
                      <a:pt x="97" y="204"/>
                      <a:pt x="94" y="203"/>
                      <a:pt x="90" y="203"/>
                    </a:cubicBezTo>
                    <a:cubicBezTo>
                      <a:pt x="46" y="202"/>
                      <a:pt x="46" y="202"/>
                      <a:pt x="46" y="202"/>
                    </a:cubicBezTo>
                    <a:cubicBezTo>
                      <a:pt x="43" y="201"/>
                      <a:pt x="42" y="200"/>
                      <a:pt x="41" y="199"/>
                    </a:cubicBezTo>
                    <a:cubicBezTo>
                      <a:pt x="40" y="197"/>
                      <a:pt x="40" y="194"/>
                      <a:pt x="42" y="193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4" y="178"/>
                      <a:pt x="64" y="175"/>
                      <a:pt x="63" y="173"/>
                    </a:cubicBezTo>
                    <a:cubicBezTo>
                      <a:pt x="61" y="171"/>
                      <a:pt x="58" y="171"/>
                      <a:pt x="56" y="172"/>
                    </a:cubicBezTo>
                    <a:cubicBezTo>
                      <a:pt x="49" y="175"/>
                      <a:pt x="38" y="180"/>
                      <a:pt x="32" y="184"/>
                    </a:cubicBezTo>
                    <a:cubicBezTo>
                      <a:pt x="23" y="189"/>
                      <a:pt x="14" y="196"/>
                      <a:pt x="11" y="199"/>
                    </a:cubicBezTo>
                    <a:cubicBezTo>
                      <a:pt x="9" y="201"/>
                      <a:pt x="8" y="204"/>
                      <a:pt x="10" y="207"/>
                    </a:cubicBezTo>
                    <a:cubicBezTo>
                      <a:pt x="11" y="209"/>
                      <a:pt x="13" y="210"/>
                      <a:pt x="16" y="210"/>
                    </a:cubicBezTo>
                    <a:cubicBezTo>
                      <a:pt x="62" y="211"/>
                      <a:pt x="62" y="211"/>
                      <a:pt x="62" y="211"/>
                    </a:cubicBezTo>
                    <a:cubicBezTo>
                      <a:pt x="63" y="212"/>
                      <a:pt x="65" y="212"/>
                      <a:pt x="66" y="214"/>
                    </a:cubicBezTo>
                    <a:cubicBezTo>
                      <a:pt x="68" y="217"/>
                      <a:pt x="66" y="220"/>
                      <a:pt x="64" y="221"/>
                    </a:cubicBezTo>
                    <a:close/>
                    <a:moveTo>
                      <a:pt x="328" y="63"/>
                    </a:moveTo>
                    <a:cubicBezTo>
                      <a:pt x="360" y="14"/>
                      <a:pt x="360" y="14"/>
                      <a:pt x="360" y="14"/>
                    </a:cubicBezTo>
                    <a:cubicBezTo>
                      <a:pt x="362" y="12"/>
                      <a:pt x="362" y="8"/>
                      <a:pt x="360" y="6"/>
                    </a:cubicBezTo>
                    <a:cubicBezTo>
                      <a:pt x="358" y="2"/>
                      <a:pt x="354" y="0"/>
                      <a:pt x="349" y="3"/>
                    </a:cubicBezTo>
                    <a:cubicBezTo>
                      <a:pt x="295" y="34"/>
                      <a:pt x="295" y="34"/>
                      <a:pt x="295" y="34"/>
                    </a:cubicBezTo>
                    <a:cubicBezTo>
                      <a:pt x="292" y="36"/>
                      <a:pt x="292" y="39"/>
                      <a:pt x="293" y="41"/>
                    </a:cubicBezTo>
                    <a:cubicBezTo>
                      <a:pt x="295" y="43"/>
                      <a:pt x="297" y="44"/>
                      <a:pt x="299" y="43"/>
                    </a:cubicBezTo>
                    <a:cubicBezTo>
                      <a:pt x="332" y="29"/>
                      <a:pt x="332" y="29"/>
                      <a:pt x="332" y="29"/>
                    </a:cubicBezTo>
                    <a:cubicBezTo>
                      <a:pt x="334" y="28"/>
                      <a:pt x="336" y="29"/>
                      <a:pt x="336" y="30"/>
                    </a:cubicBezTo>
                    <a:cubicBezTo>
                      <a:pt x="337" y="31"/>
                      <a:pt x="337" y="33"/>
                      <a:pt x="336" y="34"/>
                    </a:cubicBezTo>
                    <a:cubicBezTo>
                      <a:pt x="311" y="69"/>
                      <a:pt x="311" y="69"/>
                      <a:pt x="311" y="69"/>
                    </a:cubicBezTo>
                    <a:cubicBezTo>
                      <a:pt x="308" y="74"/>
                      <a:pt x="307" y="78"/>
                      <a:pt x="310" y="83"/>
                    </a:cubicBezTo>
                    <a:cubicBezTo>
                      <a:pt x="313" y="88"/>
                      <a:pt x="320" y="90"/>
                      <a:pt x="325" y="87"/>
                    </a:cubicBezTo>
                    <a:cubicBezTo>
                      <a:pt x="389" y="50"/>
                      <a:pt x="389" y="50"/>
                      <a:pt x="389" y="50"/>
                    </a:cubicBezTo>
                    <a:cubicBezTo>
                      <a:pt x="392" y="49"/>
                      <a:pt x="393" y="46"/>
                      <a:pt x="391" y="43"/>
                    </a:cubicBezTo>
                    <a:cubicBezTo>
                      <a:pt x="390" y="41"/>
                      <a:pt x="387" y="40"/>
                      <a:pt x="385" y="41"/>
                    </a:cubicBezTo>
                    <a:cubicBezTo>
                      <a:pt x="331" y="67"/>
                      <a:pt x="331" y="67"/>
                      <a:pt x="331" y="67"/>
                    </a:cubicBezTo>
                    <a:cubicBezTo>
                      <a:pt x="330" y="67"/>
                      <a:pt x="328" y="67"/>
                      <a:pt x="327" y="66"/>
                    </a:cubicBezTo>
                    <a:cubicBezTo>
                      <a:pt x="327" y="65"/>
                      <a:pt x="327" y="64"/>
                      <a:pt x="328" y="63"/>
                    </a:cubicBezTo>
                    <a:close/>
                    <a:moveTo>
                      <a:pt x="274" y="108"/>
                    </a:moveTo>
                    <a:cubicBezTo>
                      <a:pt x="260" y="117"/>
                      <a:pt x="242" y="120"/>
                      <a:pt x="233" y="105"/>
                    </a:cubicBezTo>
                    <a:cubicBezTo>
                      <a:pt x="226" y="94"/>
                      <a:pt x="230" y="82"/>
                      <a:pt x="242" y="75"/>
                    </a:cubicBezTo>
                    <a:cubicBezTo>
                      <a:pt x="259" y="65"/>
                      <a:pt x="270" y="67"/>
                      <a:pt x="272" y="71"/>
                    </a:cubicBezTo>
                    <a:cubicBezTo>
                      <a:pt x="273" y="72"/>
                      <a:pt x="273" y="74"/>
                      <a:pt x="271" y="75"/>
                    </a:cubicBezTo>
                    <a:cubicBezTo>
                      <a:pt x="248" y="90"/>
                      <a:pt x="248" y="90"/>
                      <a:pt x="248" y="90"/>
                    </a:cubicBezTo>
                    <a:cubicBezTo>
                      <a:pt x="246" y="92"/>
                      <a:pt x="245" y="94"/>
                      <a:pt x="246" y="97"/>
                    </a:cubicBezTo>
                    <a:cubicBezTo>
                      <a:pt x="248" y="99"/>
                      <a:pt x="250" y="100"/>
                      <a:pt x="253" y="98"/>
                    </a:cubicBezTo>
                    <a:cubicBezTo>
                      <a:pt x="279" y="85"/>
                      <a:pt x="279" y="85"/>
                      <a:pt x="279" y="85"/>
                    </a:cubicBezTo>
                    <a:cubicBezTo>
                      <a:pt x="286" y="81"/>
                      <a:pt x="287" y="73"/>
                      <a:pt x="284" y="67"/>
                    </a:cubicBezTo>
                    <a:cubicBezTo>
                      <a:pt x="275" y="52"/>
                      <a:pt x="252" y="57"/>
                      <a:pt x="235" y="67"/>
                    </a:cubicBezTo>
                    <a:cubicBezTo>
                      <a:pt x="213" y="79"/>
                      <a:pt x="206" y="98"/>
                      <a:pt x="216" y="115"/>
                    </a:cubicBezTo>
                    <a:cubicBezTo>
                      <a:pt x="226" y="133"/>
                      <a:pt x="249" y="135"/>
                      <a:pt x="275" y="121"/>
                    </a:cubicBezTo>
                    <a:cubicBezTo>
                      <a:pt x="291" y="111"/>
                      <a:pt x="300" y="101"/>
                      <a:pt x="302" y="98"/>
                    </a:cubicBezTo>
                    <a:cubicBezTo>
                      <a:pt x="303" y="97"/>
                      <a:pt x="305" y="95"/>
                      <a:pt x="303" y="92"/>
                    </a:cubicBezTo>
                    <a:cubicBezTo>
                      <a:pt x="302" y="90"/>
                      <a:pt x="299" y="90"/>
                      <a:pt x="297" y="91"/>
                    </a:cubicBezTo>
                    <a:cubicBezTo>
                      <a:pt x="294" y="93"/>
                      <a:pt x="286" y="101"/>
                      <a:pt x="274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4" name="Freeform 74"/>
              <p:cNvSpPr>
                <a:spLocks noEditPoints="1"/>
              </p:cNvSpPr>
              <p:nvPr/>
            </p:nvSpPr>
            <p:spPr bwMode="gray">
              <a:xfrm>
                <a:off x="1458" y="1975"/>
                <a:ext cx="143" cy="158"/>
              </a:xfrm>
              <a:custGeom>
                <a:avLst/>
                <a:gdLst>
                  <a:gd name="T0" fmla="*/ 26904589 w 30"/>
                  <a:gd name="T1" fmla="*/ 14873756 h 34"/>
                  <a:gd name="T2" fmla="*/ 12364169 w 30"/>
                  <a:gd name="T3" fmla="*/ 22404091 h 34"/>
                  <a:gd name="T4" fmla="*/ 13322462 w 30"/>
                  <a:gd name="T5" fmla="*/ 23576332 h 34"/>
                  <a:gd name="T6" fmla="*/ 22388491 w 30"/>
                  <a:gd name="T7" fmla="*/ 26754422 h 34"/>
                  <a:gd name="T8" fmla="*/ 28122114 w 30"/>
                  <a:gd name="T9" fmla="*/ 22404091 h 34"/>
                  <a:gd name="T10" fmla="*/ 32369841 w 30"/>
                  <a:gd name="T11" fmla="*/ 21524971 h 34"/>
                  <a:gd name="T12" fmla="*/ 32369841 w 30"/>
                  <a:gd name="T13" fmla="*/ 25624737 h 34"/>
                  <a:gd name="T14" fmla="*/ 24523832 w 30"/>
                  <a:gd name="T15" fmla="*/ 32037354 h 34"/>
                  <a:gd name="T16" fmla="*/ 6683199 w 30"/>
                  <a:gd name="T17" fmla="*/ 26754422 h 34"/>
                  <a:gd name="T18" fmla="*/ 3341644 w 30"/>
                  <a:gd name="T19" fmla="*/ 21524971 h 34"/>
                  <a:gd name="T20" fmla="*/ 7857216 w 30"/>
                  <a:gd name="T21" fmla="*/ 4350319 h 34"/>
                  <a:gd name="T22" fmla="*/ 25741771 w 30"/>
                  <a:gd name="T23" fmla="*/ 9590700 h 34"/>
                  <a:gd name="T24" fmla="*/ 28122114 w 30"/>
                  <a:gd name="T25" fmla="*/ 11641568 h 34"/>
                  <a:gd name="T26" fmla="*/ 26904589 w 30"/>
                  <a:gd name="T27" fmla="*/ 14873756 h 34"/>
                  <a:gd name="T28" fmla="*/ 20264787 w 30"/>
                  <a:gd name="T29" fmla="*/ 11641568 h 34"/>
                  <a:gd name="T30" fmla="*/ 11198880 w 30"/>
                  <a:gd name="T31" fmla="*/ 8461020 h 34"/>
                  <a:gd name="T32" fmla="*/ 9065933 w 30"/>
                  <a:gd name="T33" fmla="*/ 17163607 h 34"/>
                  <a:gd name="T34" fmla="*/ 9980922 w 30"/>
                  <a:gd name="T35" fmla="*/ 18293293 h 34"/>
                  <a:gd name="T36" fmla="*/ 20264787 w 30"/>
                  <a:gd name="T37" fmla="*/ 12813285 h 34"/>
                  <a:gd name="T38" fmla="*/ 20264787 w 30"/>
                  <a:gd name="T39" fmla="*/ 11641568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4"/>
                  <a:gd name="T62" fmla="*/ 30 w 30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4">
                    <a:moveTo>
                      <a:pt x="24" y="14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6"/>
                      <a:pt x="16" y="27"/>
                      <a:pt x="20" y="25"/>
                    </a:cubicBezTo>
                    <a:cubicBezTo>
                      <a:pt x="23" y="24"/>
                      <a:pt x="24" y="22"/>
                      <a:pt x="25" y="21"/>
                    </a:cubicBezTo>
                    <a:cubicBezTo>
                      <a:pt x="26" y="19"/>
                      <a:pt x="28" y="19"/>
                      <a:pt x="29" y="20"/>
                    </a:cubicBezTo>
                    <a:cubicBezTo>
                      <a:pt x="30" y="21"/>
                      <a:pt x="30" y="23"/>
                      <a:pt x="29" y="24"/>
                    </a:cubicBezTo>
                    <a:cubicBezTo>
                      <a:pt x="27" y="26"/>
                      <a:pt x="25" y="28"/>
                      <a:pt x="22" y="30"/>
                    </a:cubicBezTo>
                    <a:cubicBezTo>
                      <a:pt x="15" y="34"/>
                      <a:pt x="9" y="31"/>
                      <a:pt x="6" y="25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8"/>
                      <a:pt x="7" y="4"/>
                    </a:cubicBezTo>
                    <a:cubicBezTo>
                      <a:pt x="15" y="0"/>
                      <a:pt x="20" y="3"/>
                      <a:pt x="23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5" y="13"/>
                      <a:pt x="24" y="14"/>
                    </a:cubicBezTo>
                    <a:moveTo>
                      <a:pt x="18" y="11"/>
                    </a:moveTo>
                    <a:cubicBezTo>
                      <a:pt x="16" y="8"/>
                      <a:pt x="13" y="6"/>
                      <a:pt x="10" y="8"/>
                    </a:cubicBezTo>
                    <a:cubicBezTo>
                      <a:pt x="7" y="10"/>
                      <a:pt x="6" y="13"/>
                      <a:pt x="8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12"/>
                      <a:pt x="18" y="12"/>
                      <a:pt x="18" y="12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gray">
              <a:xfrm>
                <a:off x="2123" y="1581"/>
                <a:ext cx="154" cy="169"/>
              </a:xfrm>
              <a:custGeom>
                <a:avLst/>
                <a:gdLst>
                  <a:gd name="T0" fmla="*/ 6310177 w 33"/>
                  <a:gd name="T1" fmla="*/ 10554946 h 36"/>
                  <a:gd name="T2" fmla="*/ 11475902 w 33"/>
                  <a:gd name="T3" fmla="*/ 4286935 h 36"/>
                  <a:gd name="T4" fmla="*/ 25211347 w 33"/>
                  <a:gd name="T5" fmla="*/ 8335356 h 36"/>
                  <a:gd name="T6" fmla="*/ 33495386 w 33"/>
                  <a:gd name="T7" fmla="*/ 23188517 h 36"/>
                  <a:gd name="T8" fmla="*/ 32627965 w 33"/>
                  <a:gd name="T9" fmla="*/ 28341037 h 36"/>
                  <a:gd name="T10" fmla="*/ 28341036 w 33"/>
                  <a:gd name="T11" fmla="*/ 27236438 h 36"/>
                  <a:gd name="T12" fmla="*/ 20005683 w 33"/>
                  <a:gd name="T13" fmla="*/ 12580017 h 36"/>
                  <a:gd name="T14" fmla="*/ 12580016 w 33"/>
                  <a:gd name="T15" fmla="*/ 10554946 h 36"/>
                  <a:gd name="T16" fmla="*/ 9450833 w 33"/>
                  <a:gd name="T17" fmla="*/ 15760507 h 36"/>
                  <a:gd name="T18" fmla="*/ 18890187 w 33"/>
                  <a:gd name="T19" fmla="*/ 32627966 h 36"/>
                  <a:gd name="T20" fmla="*/ 17785680 w 33"/>
                  <a:gd name="T21" fmla="*/ 36675868 h 36"/>
                  <a:gd name="T22" fmla="*/ 12580016 w 33"/>
                  <a:gd name="T23" fmla="*/ 35768632 h 36"/>
                  <a:gd name="T24" fmla="*/ 0 w 33"/>
                  <a:gd name="T25" fmla="*/ 14605200 h 36"/>
                  <a:gd name="T26" fmla="*/ 2025179 w 33"/>
                  <a:gd name="T27" fmla="*/ 9450834 h 36"/>
                  <a:gd name="T28" fmla="*/ 6310177 w 33"/>
                  <a:gd name="T29" fmla="*/ 105549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36"/>
                  <a:gd name="T47" fmla="*/ 33 w 33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36">
                    <a:moveTo>
                      <a:pt x="6" y="10"/>
                    </a:moveTo>
                    <a:cubicBezTo>
                      <a:pt x="7" y="8"/>
                      <a:pt x="8" y="5"/>
                      <a:pt x="11" y="4"/>
                    </a:cubicBezTo>
                    <a:cubicBezTo>
                      <a:pt x="17" y="0"/>
                      <a:pt x="21" y="3"/>
                      <a:pt x="24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4"/>
                      <a:pt x="33" y="26"/>
                      <a:pt x="31" y="27"/>
                    </a:cubicBezTo>
                    <a:cubicBezTo>
                      <a:pt x="30" y="28"/>
                      <a:pt x="28" y="27"/>
                      <a:pt x="27" y="2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0"/>
                      <a:pt x="16" y="8"/>
                      <a:pt x="12" y="10"/>
                    </a:cubicBezTo>
                    <a:cubicBezTo>
                      <a:pt x="10" y="11"/>
                      <a:pt x="9" y="13"/>
                      <a:pt x="9" y="15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8" y="34"/>
                      <a:pt x="17" y="35"/>
                    </a:cubicBezTo>
                    <a:cubicBezTo>
                      <a:pt x="15" y="36"/>
                      <a:pt x="13" y="36"/>
                      <a:pt x="12" y="3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3" y="8"/>
                      <a:pt x="5" y="9"/>
                      <a:pt x="6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gray">
              <a:xfrm>
                <a:off x="2830" y="1168"/>
                <a:ext cx="160" cy="169"/>
              </a:xfrm>
              <a:custGeom>
                <a:avLst/>
                <a:gdLst>
                  <a:gd name="T0" fmla="*/ 6412123 w 34"/>
                  <a:gd name="T1" fmla="*/ 10554946 h 36"/>
                  <a:gd name="T2" fmla="*/ 11641568 w 34"/>
                  <a:gd name="T3" fmla="*/ 4286935 h 36"/>
                  <a:gd name="T4" fmla="*/ 26754422 w 34"/>
                  <a:gd name="T5" fmla="*/ 8335356 h 36"/>
                  <a:gd name="T6" fmla="*/ 35217876 w 34"/>
                  <a:gd name="T7" fmla="*/ 23188517 h 36"/>
                  <a:gd name="T8" fmla="*/ 34285183 w 34"/>
                  <a:gd name="T9" fmla="*/ 28341037 h 36"/>
                  <a:gd name="T10" fmla="*/ 28805166 w 34"/>
                  <a:gd name="T11" fmla="*/ 27236438 h 36"/>
                  <a:gd name="T12" fmla="*/ 21524971 w 34"/>
                  <a:gd name="T13" fmla="*/ 12580017 h 36"/>
                  <a:gd name="T14" fmla="*/ 13942970 w 34"/>
                  <a:gd name="T15" fmla="*/ 10554946 h 36"/>
                  <a:gd name="T16" fmla="*/ 9590700 w 34"/>
                  <a:gd name="T17" fmla="*/ 15760507 h 36"/>
                  <a:gd name="T18" fmla="*/ 19223545 w 34"/>
                  <a:gd name="T19" fmla="*/ 32627966 h 36"/>
                  <a:gd name="T20" fmla="*/ 18293293 w 34"/>
                  <a:gd name="T21" fmla="*/ 36675868 h 36"/>
                  <a:gd name="T22" fmla="*/ 13942970 w 34"/>
                  <a:gd name="T23" fmla="*/ 35768632 h 36"/>
                  <a:gd name="T24" fmla="*/ 1129685 w 34"/>
                  <a:gd name="T25" fmla="*/ 14605200 h 36"/>
                  <a:gd name="T26" fmla="*/ 2050842 w 34"/>
                  <a:gd name="T27" fmla="*/ 9450834 h 36"/>
                  <a:gd name="T28" fmla="*/ 6412123 w 34"/>
                  <a:gd name="T29" fmla="*/ 105549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6"/>
                  <a:gd name="T47" fmla="*/ 34 w 34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6">
                    <a:moveTo>
                      <a:pt x="6" y="10"/>
                    </a:moveTo>
                    <a:cubicBezTo>
                      <a:pt x="7" y="8"/>
                      <a:pt x="9" y="5"/>
                      <a:pt x="11" y="4"/>
                    </a:cubicBezTo>
                    <a:cubicBezTo>
                      <a:pt x="17" y="0"/>
                      <a:pt x="22" y="3"/>
                      <a:pt x="25" y="8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4"/>
                      <a:pt x="33" y="26"/>
                      <a:pt x="32" y="27"/>
                    </a:cubicBezTo>
                    <a:cubicBezTo>
                      <a:pt x="30" y="28"/>
                      <a:pt x="28" y="27"/>
                      <a:pt x="27" y="2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0"/>
                      <a:pt x="16" y="8"/>
                      <a:pt x="13" y="10"/>
                    </a:cubicBezTo>
                    <a:cubicBezTo>
                      <a:pt x="10" y="11"/>
                      <a:pt x="9" y="13"/>
                      <a:pt x="9" y="15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8" y="34"/>
                      <a:pt x="17" y="35"/>
                    </a:cubicBezTo>
                    <a:cubicBezTo>
                      <a:pt x="15" y="36"/>
                      <a:pt x="13" y="36"/>
                      <a:pt x="13" y="3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3" y="8"/>
                      <a:pt x="5" y="9"/>
                      <a:pt x="6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gray">
              <a:xfrm>
                <a:off x="2248" y="1505"/>
                <a:ext cx="160" cy="169"/>
              </a:xfrm>
              <a:custGeom>
                <a:avLst/>
                <a:gdLst>
                  <a:gd name="T0" fmla="*/ 7530870 w 34"/>
                  <a:gd name="T1" fmla="*/ 10554946 h 36"/>
                  <a:gd name="T2" fmla="*/ 12813285 w 34"/>
                  <a:gd name="T3" fmla="*/ 4286935 h 36"/>
                  <a:gd name="T4" fmla="*/ 26754422 w 34"/>
                  <a:gd name="T5" fmla="*/ 8335356 h 36"/>
                  <a:gd name="T6" fmla="*/ 35217876 w 34"/>
                  <a:gd name="T7" fmla="*/ 23188517 h 36"/>
                  <a:gd name="T8" fmla="*/ 34285183 w 34"/>
                  <a:gd name="T9" fmla="*/ 28341037 h 36"/>
                  <a:gd name="T10" fmla="*/ 29986086 w 34"/>
                  <a:gd name="T11" fmla="*/ 26317777 h 36"/>
                  <a:gd name="T12" fmla="*/ 21524971 w 34"/>
                  <a:gd name="T13" fmla="*/ 12580017 h 36"/>
                  <a:gd name="T14" fmla="*/ 13942970 w 34"/>
                  <a:gd name="T15" fmla="*/ 10554946 h 36"/>
                  <a:gd name="T16" fmla="*/ 10762532 w 34"/>
                  <a:gd name="T17" fmla="*/ 15760507 h 36"/>
                  <a:gd name="T18" fmla="*/ 20344125 w 34"/>
                  <a:gd name="T19" fmla="*/ 32627966 h 36"/>
                  <a:gd name="T20" fmla="*/ 18293293 w 34"/>
                  <a:gd name="T21" fmla="*/ 36675868 h 36"/>
                  <a:gd name="T22" fmla="*/ 13942970 w 34"/>
                  <a:gd name="T23" fmla="*/ 35768632 h 36"/>
                  <a:gd name="T24" fmla="*/ 1129685 w 34"/>
                  <a:gd name="T25" fmla="*/ 14605200 h 36"/>
                  <a:gd name="T26" fmla="*/ 2050842 w 34"/>
                  <a:gd name="T27" fmla="*/ 9450834 h 36"/>
                  <a:gd name="T28" fmla="*/ 7530870 w 34"/>
                  <a:gd name="T29" fmla="*/ 105549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6"/>
                  <a:gd name="T47" fmla="*/ 34 w 34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6">
                    <a:moveTo>
                      <a:pt x="7" y="10"/>
                    </a:moveTo>
                    <a:cubicBezTo>
                      <a:pt x="7" y="8"/>
                      <a:pt x="9" y="5"/>
                      <a:pt x="12" y="4"/>
                    </a:cubicBezTo>
                    <a:cubicBezTo>
                      <a:pt x="18" y="0"/>
                      <a:pt x="22" y="3"/>
                      <a:pt x="25" y="8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4"/>
                      <a:pt x="34" y="26"/>
                      <a:pt x="32" y="27"/>
                    </a:cubicBezTo>
                    <a:cubicBezTo>
                      <a:pt x="31" y="28"/>
                      <a:pt x="29" y="27"/>
                      <a:pt x="28" y="25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9"/>
                      <a:pt x="17" y="8"/>
                      <a:pt x="13" y="10"/>
                    </a:cubicBezTo>
                    <a:cubicBezTo>
                      <a:pt x="11" y="11"/>
                      <a:pt x="10" y="13"/>
                      <a:pt x="10" y="1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19" y="34"/>
                      <a:pt x="17" y="35"/>
                    </a:cubicBezTo>
                    <a:cubicBezTo>
                      <a:pt x="16" y="36"/>
                      <a:pt x="14" y="36"/>
                      <a:pt x="13" y="3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1" y="10"/>
                      <a:pt x="2" y="9"/>
                    </a:cubicBezTo>
                    <a:cubicBezTo>
                      <a:pt x="4" y="8"/>
                      <a:pt x="6" y="9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gray">
              <a:xfrm>
                <a:off x="1576" y="1899"/>
                <a:ext cx="158" cy="162"/>
              </a:xfrm>
              <a:custGeom>
                <a:avLst/>
                <a:gdLst>
                  <a:gd name="T0" fmla="*/ 6412123 w 34"/>
                  <a:gd name="T1" fmla="*/ 10912485 h 35"/>
                  <a:gd name="T2" fmla="*/ 11641568 w 34"/>
                  <a:gd name="T3" fmla="*/ 3270839 h 35"/>
                  <a:gd name="T4" fmla="*/ 26754422 w 34"/>
                  <a:gd name="T5" fmla="*/ 8583618 h 35"/>
                  <a:gd name="T6" fmla="*/ 35217876 w 34"/>
                  <a:gd name="T7" fmla="*/ 23952208 h 35"/>
                  <a:gd name="T8" fmla="*/ 34285183 w 34"/>
                  <a:gd name="T9" fmla="*/ 28365943 h 35"/>
                  <a:gd name="T10" fmla="*/ 28805166 w 34"/>
                  <a:gd name="T11" fmla="*/ 27180139 h 35"/>
                  <a:gd name="T12" fmla="*/ 21524971 w 34"/>
                  <a:gd name="T13" fmla="*/ 12098279 h 35"/>
                  <a:gd name="T14" fmla="*/ 13942970 w 34"/>
                  <a:gd name="T15" fmla="*/ 9769502 h 35"/>
                  <a:gd name="T16" fmla="*/ 9590700 w 34"/>
                  <a:gd name="T17" fmla="*/ 16268170 h 35"/>
                  <a:gd name="T18" fmla="*/ 19223545 w 34"/>
                  <a:gd name="T19" fmla="*/ 32779753 h 35"/>
                  <a:gd name="T20" fmla="*/ 18293293 w 34"/>
                  <a:gd name="T21" fmla="*/ 38092526 h 35"/>
                  <a:gd name="T22" fmla="*/ 13942970 w 34"/>
                  <a:gd name="T23" fmla="*/ 36007571 h 35"/>
                  <a:gd name="T24" fmla="*/ 1129685 w 34"/>
                  <a:gd name="T25" fmla="*/ 14183234 h 35"/>
                  <a:gd name="T26" fmla="*/ 2050842 w 34"/>
                  <a:gd name="T27" fmla="*/ 9769502 h 35"/>
                  <a:gd name="T28" fmla="*/ 6412123 w 34"/>
                  <a:gd name="T29" fmla="*/ 10912485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5"/>
                  <a:gd name="T47" fmla="*/ 34 w 34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5">
                    <a:moveTo>
                      <a:pt x="6" y="10"/>
                    </a:moveTo>
                    <a:cubicBezTo>
                      <a:pt x="7" y="7"/>
                      <a:pt x="9" y="5"/>
                      <a:pt x="11" y="3"/>
                    </a:cubicBezTo>
                    <a:cubicBezTo>
                      <a:pt x="17" y="0"/>
                      <a:pt x="22" y="2"/>
                      <a:pt x="25" y="8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3" y="25"/>
                      <a:pt x="32" y="26"/>
                    </a:cubicBezTo>
                    <a:cubicBezTo>
                      <a:pt x="30" y="27"/>
                      <a:pt x="28" y="26"/>
                      <a:pt x="27" y="2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9"/>
                      <a:pt x="16" y="7"/>
                      <a:pt x="13" y="9"/>
                    </a:cubicBezTo>
                    <a:cubicBezTo>
                      <a:pt x="11" y="11"/>
                      <a:pt x="9" y="13"/>
                      <a:pt x="9" y="15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2"/>
                      <a:pt x="19" y="34"/>
                      <a:pt x="17" y="35"/>
                    </a:cubicBezTo>
                    <a:cubicBezTo>
                      <a:pt x="16" y="35"/>
                      <a:pt x="14" y="35"/>
                      <a:pt x="13" y="3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4" y="8"/>
                      <a:pt x="5" y="8"/>
                      <a:pt x="6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gray">
              <a:xfrm>
                <a:off x="1697" y="1819"/>
                <a:ext cx="132" cy="154"/>
              </a:xfrm>
              <a:custGeom>
                <a:avLst/>
                <a:gdLst>
                  <a:gd name="T0" fmla="*/ 28903935 w 28"/>
                  <a:gd name="T1" fmla="*/ 28341036 h 33"/>
                  <a:gd name="T2" fmla="*/ 26836999 w 28"/>
                  <a:gd name="T3" fmla="*/ 33495386 h 33"/>
                  <a:gd name="T4" fmla="*/ 21593950 w 28"/>
                  <a:gd name="T5" fmla="*/ 32627965 h 33"/>
                  <a:gd name="T6" fmla="*/ 1132144 w 28"/>
                  <a:gd name="T7" fmla="*/ 15760507 h 33"/>
                  <a:gd name="T8" fmla="*/ 2066937 w 28"/>
                  <a:gd name="T9" fmla="*/ 10554945 h 33"/>
                  <a:gd name="T10" fmla="*/ 5296817 w 28"/>
                  <a:gd name="T11" fmla="*/ 11475902 h 33"/>
                  <a:gd name="T12" fmla="*/ 22517163 w 28"/>
                  <a:gd name="T13" fmla="*/ 26317776 h 33"/>
                  <a:gd name="T14" fmla="*/ 18354522 w 28"/>
                  <a:gd name="T15" fmla="*/ 4286935 h 33"/>
                  <a:gd name="T16" fmla="*/ 20408045 w 28"/>
                  <a:gd name="T17" fmla="*/ 1104614 h 33"/>
                  <a:gd name="T18" fmla="*/ 24781535 w 28"/>
                  <a:gd name="T19" fmla="*/ 3129686 h 33"/>
                  <a:gd name="T20" fmla="*/ 28903935 w 28"/>
                  <a:gd name="T21" fmla="*/ 28341036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33"/>
                  <a:gd name="T35" fmla="*/ 28 w 28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33">
                    <a:moveTo>
                      <a:pt x="27" y="27"/>
                    </a:moveTo>
                    <a:cubicBezTo>
                      <a:pt x="28" y="30"/>
                      <a:pt x="27" y="31"/>
                      <a:pt x="25" y="32"/>
                    </a:cubicBezTo>
                    <a:cubicBezTo>
                      <a:pt x="24" y="33"/>
                      <a:pt x="22" y="33"/>
                      <a:pt x="20" y="31"/>
                    </a:cubicBezTo>
                    <a:cubicBezTo>
                      <a:pt x="14" y="26"/>
                      <a:pt x="7" y="21"/>
                      <a:pt x="1" y="15"/>
                    </a:cubicBezTo>
                    <a:cubicBezTo>
                      <a:pt x="0" y="14"/>
                      <a:pt x="1" y="11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10" y="15"/>
                      <a:pt x="16" y="20"/>
                      <a:pt x="21" y="25"/>
                    </a:cubicBezTo>
                    <a:cubicBezTo>
                      <a:pt x="20" y="18"/>
                      <a:pt x="19" y="11"/>
                      <a:pt x="17" y="4"/>
                    </a:cubicBezTo>
                    <a:cubicBezTo>
                      <a:pt x="17" y="3"/>
                      <a:pt x="18" y="1"/>
                      <a:pt x="19" y="1"/>
                    </a:cubicBezTo>
                    <a:cubicBezTo>
                      <a:pt x="20" y="0"/>
                      <a:pt x="23" y="0"/>
                      <a:pt x="23" y="3"/>
                    </a:cubicBezTo>
                    <a:cubicBezTo>
                      <a:pt x="25" y="11"/>
                      <a:pt x="26" y="19"/>
                      <a:pt x="27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0" name="Freeform 80"/>
              <p:cNvSpPr>
                <a:spLocks noEditPoints="1"/>
              </p:cNvSpPr>
              <p:nvPr/>
            </p:nvSpPr>
            <p:spPr bwMode="gray">
              <a:xfrm>
                <a:off x="1802" y="1735"/>
                <a:ext cx="121" cy="182"/>
              </a:xfrm>
              <a:custGeom>
                <a:avLst/>
                <a:gdLst>
                  <a:gd name="T0" fmla="*/ 6147336 w 26"/>
                  <a:gd name="T1" fmla="*/ 8335356 h 39"/>
                  <a:gd name="T2" fmla="*/ 1087376 w 26"/>
                  <a:gd name="T3" fmla="*/ 6310178 h 39"/>
                  <a:gd name="T4" fmla="*/ 1982320 w 26"/>
                  <a:gd name="T5" fmla="*/ 1104614 h 39"/>
                  <a:gd name="T6" fmla="*/ 7284810 w 26"/>
                  <a:gd name="T7" fmla="*/ 3129686 h 39"/>
                  <a:gd name="T8" fmla="*/ 6147336 w 26"/>
                  <a:gd name="T9" fmla="*/ 8335356 h 39"/>
                  <a:gd name="T10" fmla="*/ 24637557 w 26"/>
                  <a:gd name="T11" fmla="*/ 39816526 h 39"/>
                  <a:gd name="T12" fmla="*/ 19385269 w 26"/>
                  <a:gd name="T13" fmla="*/ 38898322 h 39"/>
                  <a:gd name="T14" fmla="*/ 7284810 w 26"/>
                  <a:gd name="T15" fmla="*/ 16867469 h 39"/>
                  <a:gd name="T16" fmla="*/ 9225412 w 26"/>
                  <a:gd name="T17" fmla="*/ 12580017 h 39"/>
                  <a:gd name="T18" fmla="*/ 13429847 w 26"/>
                  <a:gd name="T19" fmla="*/ 13737789 h 39"/>
                  <a:gd name="T20" fmla="*/ 25530704 w 26"/>
                  <a:gd name="T21" fmla="*/ 35768633 h 39"/>
                  <a:gd name="T22" fmla="*/ 24637557 w 26"/>
                  <a:gd name="T23" fmla="*/ 39816526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39"/>
                  <a:gd name="T38" fmla="*/ 26 w 26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39">
                    <a:moveTo>
                      <a:pt x="6" y="8"/>
                    </a:moveTo>
                    <a:cubicBezTo>
                      <a:pt x="4" y="9"/>
                      <a:pt x="2" y="8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8" y="7"/>
                      <a:pt x="6" y="8"/>
                    </a:cubicBezTo>
                    <a:moveTo>
                      <a:pt x="24" y="38"/>
                    </a:moveTo>
                    <a:cubicBezTo>
                      <a:pt x="22" y="39"/>
                      <a:pt x="20" y="38"/>
                      <a:pt x="19" y="3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5"/>
                      <a:pt x="7" y="13"/>
                      <a:pt x="9" y="12"/>
                    </a:cubicBezTo>
                    <a:cubicBezTo>
                      <a:pt x="10" y="11"/>
                      <a:pt x="12" y="12"/>
                      <a:pt x="13" y="1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6" y="35"/>
                      <a:pt x="25" y="37"/>
                      <a:pt x="2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gray">
              <a:xfrm>
                <a:off x="1897" y="1722"/>
                <a:ext cx="90" cy="151"/>
              </a:xfrm>
              <a:custGeom>
                <a:avLst/>
                <a:gdLst>
                  <a:gd name="T0" fmla="*/ 6486048 w 19"/>
                  <a:gd name="T1" fmla="*/ 8335356 h 33"/>
                  <a:gd name="T2" fmla="*/ 12074105 w 19"/>
                  <a:gd name="T3" fmla="*/ 1104614 h 33"/>
                  <a:gd name="T4" fmla="*/ 16226113 w 19"/>
                  <a:gd name="T5" fmla="*/ 0 h 33"/>
                  <a:gd name="T6" fmla="*/ 18560123 w 19"/>
                  <a:gd name="T7" fmla="*/ 3129686 h 33"/>
                  <a:gd name="T8" fmla="*/ 16226113 w 19"/>
                  <a:gd name="T9" fmla="*/ 6310177 h 33"/>
                  <a:gd name="T10" fmla="*/ 14155899 w 19"/>
                  <a:gd name="T11" fmla="*/ 7425678 h 33"/>
                  <a:gd name="T12" fmla="*/ 10890275 w 19"/>
                  <a:gd name="T13" fmla="*/ 14605199 h 33"/>
                  <a:gd name="T14" fmla="*/ 19448876 w 19"/>
                  <a:gd name="T15" fmla="*/ 29447484 h 33"/>
                  <a:gd name="T16" fmla="*/ 18560123 w 19"/>
                  <a:gd name="T17" fmla="*/ 34653148 h 33"/>
                  <a:gd name="T18" fmla="*/ 14155899 w 19"/>
                  <a:gd name="T19" fmla="*/ 32627965 h 33"/>
                  <a:gd name="T20" fmla="*/ 1141064 w 19"/>
                  <a:gd name="T21" fmla="*/ 11475902 h 33"/>
                  <a:gd name="T22" fmla="*/ 2081817 w 19"/>
                  <a:gd name="T23" fmla="*/ 7425678 h 33"/>
                  <a:gd name="T24" fmla="*/ 6486048 w 19"/>
                  <a:gd name="T25" fmla="*/ 8335356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3"/>
                  <a:gd name="T41" fmla="*/ 19 w 1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3">
                    <a:moveTo>
                      <a:pt x="6" y="8"/>
                    </a:moveTo>
                    <a:cubicBezTo>
                      <a:pt x="7" y="4"/>
                      <a:pt x="10" y="2"/>
                      <a:pt x="11" y="1"/>
                    </a:cubicBezTo>
                    <a:cubicBezTo>
                      <a:pt x="12" y="1"/>
                      <a:pt x="14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8" y="4"/>
                      <a:pt x="17" y="6"/>
                      <a:pt x="15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1" y="9"/>
                      <a:pt x="9" y="11"/>
                      <a:pt x="10" y="14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30"/>
                      <a:pt x="19" y="32"/>
                      <a:pt x="17" y="33"/>
                    </a:cubicBezTo>
                    <a:cubicBezTo>
                      <a:pt x="16" y="33"/>
                      <a:pt x="14" y="33"/>
                      <a:pt x="13" y="3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4" y="6"/>
                      <a:pt x="5" y="6"/>
                      <a:pt x="6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2" name="Freeform 82"/>
              <p:cNvSpPr>
                <a:spLocks noEditPoints="1"/>
              </p:cNvSpPr>
              <p:nvPr/>
            </p:nvSpPr>
            <p:spPr bwMode="gray">
              <a:xfrm>
                <a:off x="2004" y="1661"/>
                <a:ext cx="136" cy="158"/>
              </a:xfrm>
              <a:custGeom>
                <a:avLst/>
                <a:gdLst>
                  <a:gd name="T0" fmla="*/ 23188521 w 30"/>
                  <a:gd name="T1" fmla="*/ 32037354 h 34"/>
                  <a:gd name="T2" fmla="*/ 6310179 w 30"/>
                  <a:gd name="T3" fmla="*/ 27926140 h 34"/>
                  <a:gd name="T4" fmla="*/ 3129686 w 30"/>
                  <a:gd name="T5" fmla="*/ 21524971 h 34"/>
                  <a:gd name="T6" fmla="*/ 7425680 w 30"/>
                  <a:gd name="T7" fmla="*/ 4350319 h 34"/>
                  <a:gd name="T8" fmla="*/ 24056035 w 30"/>
                  <a:gd name="T9" fmla="*/ 8461020 h 34"/>
                  <a:gd name="T10" fmla="*/ 27236442 w 30"/>
                  <a:gd name="T11" fmla="*/ 14873756 h 34"/>
                  <a:gd name="T12" fmla="*/ 23188521 w 30"/>
                  <a:gd name="T13" fmla="*/ 32037354 h 34"/>
                  <a:gd name="T14" fmla="*/ 18890191 w 30"/>
                  <a:gd name="T15" fmla="*/ 12813285 h 34"/>
                  <a:gd name="T16" fmla="*/ 10554947 w 30"/>
                  <a:gd name="T17" fmla="*/ 9590700 h 34"/>
                  <a:gd name="T18" fmla="*/ 8335358 w 30"/>
                  <a:gd name="T19" fmla="*/ 18293293 h 34"/>
                  <a:gd name="T20" fmla="*/ 11475914 w 30"/>
                  <a:gd name="T21" fmla="*/ 23576332 h 34"/>
                  <a:gd name="T22" fmla="*/ 20005687 w 30"/>
                  <a:gd name="T23" fmla="*/ 26754422 h 34"/>
                  <a:gd name="T24" fmla="*/ 22030852 w 30"/>
                  <a:gd name="T25" fmla="*/ 18293293 h 34"/>
                  <a:gd name="T26" fmla="*/ 18890191 w 30"/>
                  <a:gd name="T27" fmla="*/ 12813285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34"/>
                  <a:gd name="T44" fmla="*/ 30 w 30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34">
                    <a:moveTo>
                      <a:pt x="22" y="30"/>
                    </a:moveTo>
                    <a:cubicBezTo>
                      <a:pt x="15" y="34"/>
                      <a:pt x="9" y="31"/>
                      <a:pt x="6" y="26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8"/>
                      <a:pt x="7" y="4"/>
                    </a:cubicBezTo>
                    <a:cubicBezTo>
                      <a:pt x="14" y="0"/>
                      <a:pt x="20" y="3"/>
                      <a:pt x="23" y="8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0" y="19"/>
                      <a:pt x="29" y="26"/>
                      <a:pt x="22" y="30"/>
                    </a:cubicBezTo>
                    <a:moveTo>
                      <a:pt x="18" y="12"/>
                    </a:moveTo>
                    <a:cubicBezTo>
                      <a:pt x="16" y="8"/>
                      <a:pt x="13" y="7"/>
                      <a:pt x="10" y="9"/>
                    </a:cubicBezTo>
                    <a:cubicBezTo>
                      <a:pt x="7" y="11"/>
                      <a:pt x="6" y="14"/>
                      <a:pt x="8" y="17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26"/>
                      <a:pt x="16" y="27"/>
                      <a:pt x="19" y="25"/>
                    </a:cubicBezTo>
                    <a:cubicBezTo>
                      <a:pt x="23" y="23"/>
                      <a:pt x="23" y="20"/>
                      <a:pt x="21" y="17"/>
                    </a:cubicBez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3" name="Freeform 83"/>
              <p:cNvSpPr>
                <a:spLocks noEditPoints="1"/>
              </p:cNvSpPr>
              <p:nvPr/>
            </p:nvSpPr>
            <p:spPr bwMode="gray">
              <a:xfrm>
                <a:off x="2389" y="1436"/>
                <a:ext cx="138" cy="158"/>
              </a:xfrm>
              <a:custGeom>
                <a:avLst/>
                <a:gdLst>
                  <a:gd name="T0" fmla="*/ 26904589 w 30"/>
                  <a:gd name="T1" fmla="*/ 14873756 h 34"/>
                  <a:gd name="T2" fmla="*/ 12364169 w 30"/>
                  <a:gd name="T3" fmla="*/ 22404091 h 34"/>
                  <a:gd name="T4" fmla="*/ 13322462 w 30"/>
                  <a:gd name="T5" fmla="*/ 24705493 h 34"/>
                  <a:gd name="T6" fmla="*/ 22388491 w 30"/>
                  <a:gd name="T7" fmla="*/ 26754422 h 34"/>
                  <a:gd name="T8" fmla="*/ 28122114 w 30"/>
                  <a:gd name="T9" fmla="*/ 22404091 h 34"/>
                  <a:gd name="T10" fmla="*/ 32369841 w 30"/>
                  <a:gd name="T11" fmla="*/ 21524971 h 34"/>
                  <a:gd name="T12" fmla="*/ 32369841 w 30"/>
                  <a:gd name="T13" fmla="*/ 25624737 h 34"/>
                  <a:gd name="T14" fmla="*/ 24523832 w 30"/>
                  <a:gd name="T15" fmla="*/ 32037354 h 34"/>
                  <a:gd name="T16" fmla="*/ 6683199 w 30"/>
                  <a:gd name="T17" fmla="*/ 26754422 h 34"/>
                  <a:gd name="T18" fmla="*/ 3341644 w 30"/>
                  <a:gd name="T19" fmla="*/ 22404091 h 34"/>
                  <a:gd name="T20" fmla="*/ 7857216 w 30"/>
                  <a:gd name="T21" fmla="*/ 4350319 h 34"/>
                  <a:gd name="T22" fmla="*/ 25741771 w 30"/>
                  <a:gd name="T23" fmla="*/ 9590700 h 34"/>
                  <a:gd name="T24" fmla="*/ 28122114 w 30"/>
                  <a:gd name="T25" fmla="*/ 11641568 h 34"/>
                  <a:gd name="T26" fmla="*/ 26904589 w 30"/>
                  <a:gd name="T27" fmla="*/ 14873756 h 34"/>
                  <a:gd name="T28" fmla="*/ 20264787 w 30"/>
                  <a:gd name="T29" fmla="*/ 11641568 h 34"/>
                  <a:gd name="T30" fmla="*/ 11198880 w 30"/>
                  <a:gd name="T31" fmla="*/ 8461020 h 34"/>
                  <a:gd name="T32" fmla="*/ 9065933 w 30"/>
                  <a:gd name="T33" fmla="*/ 17163607 h 34"/>
                  <a:gd name="T34" fmla="*/ 9980922 w 30"/>
                  <a:gd name="T35" fmla="*/ 18293293 h 34"/>
                  <a:gd name="T36" fmla="*/ 20264787 w 30"/>
                  <a:gd name="T37" fmla="*/ 12813285 h 34"/>
                  <a:gd name="T38" fmla="*/ 20264787 w 30"/>
                  <a:gd name="T39" fmla="*/ 11641568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4"/>
                  <a:gd name="T62" fmla="*/ 30 w 30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4">
                    <a:moveTo>
                      <a:pt x="24" y="14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6"/>
                      <a:pt x="16" y="27"/>
                      <a:pt x="20" y="25"/>
                    </a:cubicBezTo>
                    <a:cubicBezTo>
                      <a:pt x="22" y="24"/>
                      <a:pt x="24" y="22"/>
                      <a:pt x="25" y="21"/>
                    </a:cubicBezTo>
                    <a:cubicBezTo>
                      <a:pt x="26" y="20"/>
                      <a:pt x="27" y="19"/>
                      <a:pt x="29" y="20"/>
                    </a:cubicBezTo>
                    <a:cubicBezTo>
                      <a:pt x="30" y="21"/>
                      <a:pt x="30" y="23"/>
                      <a:pt x="29" y="24"/>
                    </a:cubicBezTo>
                    <a:cubicBezTo>
                      <a:pt x="27" y="27"/>
                      <a:pt x="25" y="29"/>
                      <a:pt x="22" y="30"/>
                    </a:cubicBezTo>
                    <a:cubicBezTo>
                      <a:pt x="15" y="34"/>
                      <a:pt x="9" y="31"/>
                      <a:pt x="6" y="2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5"/>
                      <a:pt x="0" y="8"/>
                      <a:pt x="7" y="4"/>
                    </a:cubicBezTo>
                    <a:cubicBezTo>
                      <a:pt x="15" y="0"/>
                      <a:pt x="20" y="3"/>
                      <a:pt x="23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5" y="13"/>
                      <a:pt x="24" y="14"/>
                    </a:cubicBezTo>
                    <a:moveTo>
                      <a:pt x="18" y="11"/>
                    </a:moveTo>
                    <a:cubicBezTo>
                      <a:pt x="16" y="8"/>
                      <a:pt x="13" y="6"/>
                      <a:pt x="10" y="8"/>
                    </a:cubicBezTo>
                    <a:cubicBezTo>
                      <a:pt x="7" y="10"/>
                      <a:pt x="6" y="13"/>
                      <a:pt x="8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12"/>
                      <a:pt x="18" y="12"/>
                      <a:pt x="18" y="12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4" name="Freeform 84"/>
              <p:cNvSpPr>
                <a:spLocks noEditPoints="1"/>
              </p:cNvSpPr>
              <p:nvPr/>
            </p:nvSpPr>
            <p:spPr bwMode="gray">
              <a:xfrm>
                <a:off x="2709" y="1248"/>
                <a:ext cx="141" cy="160"/>
              </a:xfrm>
              <a:custGeom>
                <a:avLst/>
                <a:gdLst>
                  <a:gd name="T0" fmla="*/ 25211371 w 30"/>
                  <a:gd name="T1" fmla="*/ 14873756 h 34"/>
                  <a:gd name="T2" fmla="*/ 11475914 w 30"/>
                  <a:gd name="T3" fmla="*/ 22404091 h 34"/>
                  <a:gd name="T4" fmla="*/ 12580019 w 30"/>
                  <a:gd name="T5" fmla="*/ 24705493 h 34"/>
                  <a:gd name="T6" fmla="*/ 20915369 w 30"/>
                  <a:gd name="T7" fmla="*/ 26754422 h 34"/>
                  <a:gd name="T8" fmla="*/ 26317819 w 30"/>
                  <a:gd name="T9" fmla="*/ 22404091 h 34"/>
                  <a:gd name="T10" fmla="*/ 30366226 w 30"/>
                  <a:gd name="T11" fmla="*/ 21524971 h 34"/>
                  <a:gd name="T12" fmla="*/ 30366226 w 30"/>
                  <a:gd name="T13" fmla="*/ 25624737 h 34"/>
                  <a:gd name="T14" fmla="*/ 24056035 w 30"/>
                  <a:gd name="T15" fmla="*/ 32037354 h 34"/>
                  <a:gd name="T16" fmla="*/ 6310179 w 30"/>
                  <a:gd name="T17" fmla="*/ 26754422 h 34"/>
                  <a:gd name="T18" fmla="*/ 4286935 w 30"/>
                  <a:gd name="T19" fmla="*/ 22404091 h 34"/>
                  <a:gd name="T20" fmla="*/ 8335358 w 30"/>
                  <a:gd name="T21" fmla="*/ 4350319 h 34"/>
                  <a:gd name="T22" fmla="*/ 25211371 w 30"/>
                  <a:gd name="T23" fmla="*/ 9590700 h 34"/>
                  <a:gd name="T24" fmla="*/ 26317819 w 30"/>
                  <a:gd name="T25" fmla="*/ 11641568 h 34"/>
                  <a:gd name="T26" fmla="*/ 25211371 w 30"/>
                  <a:gd name="T27" fmla="*/ 14873756 h 34"/>
                  <a:gd name="T28" fmla="*/ 18890191 w 30"/>
                  <a:gd name="T29" fmla="*/ 11641568 h 34"/>
                  <a:gd name="T30" fmla="*/ 10554947 w 30"/>
                  <a:gd name="T31" fmla="*/ 8461020 h 34"/>
                  <a:gd name="T32" fmla="*/ 9450835 w 30"/>
                  <a:gd name="T33" fmla="*/ 17163607 h 34"/>
                  <a:gd name="T34" fmla="*/ 9450835 w 30"/>
                  <a:gd name="T35" fmla="*/ 18293293 h 34"/>
                  <a:gd name="T36" fmla="*/ 18890191 w 30"/>
                  <a:gd name="T37" fmla="*/ 12813285 h 34"/>
                  <a:gd name="T38" fmla="*/ 18890191 w 30"/>
                  <a:gd name="T39" fmla="*/ 11641568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4"/>
                  <a:gd name="T62" fmla="*/ 30 w 30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4">
                    <a:moveTo>
                      <a:pt x="24" y="14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6"/>
                      <a:pt x="17" y="27"/>
                      <a:pt x="20" y="25"/>
                    </a:cubicBezTo>
                    <a:cubicBezTo>
                      <a:pt x="23" y="24"/>
                      <a:pt x="24" y="22"/>
                      <a:pt x="25" y="21"/>
                    </a:cubicBezTo>
                    <a:cubicBezTo>
                      <a:pt x="26" y="19"/>
                      <a:pt x="28" y="19"/>
                      <a:pt x="29" y="20"/>
                    </a:cubicBezTo>
                    <a:cubicBezTo>
                      <a:pt x="30" y="21"/>
                      <a:pt x="30" y="23"/>
                      <a:pt x="29" y="24"/>
                    </a:cubicBezTo>
                    <a:cubicBezTo>
                      <a:pt x="28" y="27"/>
                      <a:pt x="25" y="29"/>
                      <a:pt x="23" y="30"/>
                    </a:cubicBezTo>
                    <a:cubicBezTo>
                      <a:pt x="15" y="34"/>
                      <a:pt x="10" y="31"/>
                      <a:pt x="6" y="25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15"/>
                      <a:pt x="0" y="8"/>
                      <a:pt x="8" y="4"/>
                    </a:cubicBezTo>
                    <a:cubicBezTo>
                      <a:pt x="15" y="0"/>
                      <a:pt x="20" y="3"/>
                      <a:pt x="24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5" y="13"/>
                      <a:pt x="24" y="14"/>
                    </a:cubicBezTo>
                    <a:moveTo>
                      <a:pt x="18" y="11"/>
                    </a:moveTo>
                    <a:cubicBezTo>
                      <a:pt x="16" y="8"/>
                      <a:pt x="14" y="6"/>
                      <a:pt x="10" y="8"/>
                    </a:cubicBezTo>
                    <a:cubicBezTo>
                      <a:pt x="7" y="10"/>
                      <a:pt x="7" y="13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12"/>
                      <a:pt x="18" y="12"/>
                      <a:pt x="18" y="12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gray">
              <a:xfrm>
                <a:off x="2955" y="1099"/>
                <a:ext cx="138" cy="154"/>
              </a:xfrm>
              <a:custGeom>
                <a:avLst/>
                <a:gdLst>
                  <a:gd name="T0" fmla="*/ 29447490 w 30"/>
                  <a:gd name="T1" fmla="*/ 29447484 h 33"/>
                  <a:gd name="T2" fmla="*/ 28341061 w 30"/>
                  <a:gd name="T3" fmla="*/ 30366201 h 33"/>
                  <a:gd name="T4" fmla="*/ 11475914 w 30"/>
                  <a:gd name="T5" fmla="*/ 24056030 h 33"/>
                  <a:gd name="T6" fmla="*/ 6310179 w 30"/>
                  <a:gd name="T7" fmla="*/ 14605199 h 33"/>
                  <a:gd name="T8" fmla="*/ 4286935 w 30"/>
                  <a:gd name="T9" fmla="*/ 14605199 h 33"/>
                  <a:gd name="T10" fmla="*/ 1104614 w 30"/>
                  <a:gd name="T11" fmla="*/ 13737788 h 33"/>
                  <a:gd name="T12" fmla="*/ 2025179 w 30"/>
                  <a:gd name="T13" fmla="*/ 10554945 h 33"/>
                  <a:gd name="T14" fmla="*/ 3129686 w 30"/>
                  <a:gd name="T15" fmla="*/ 9450833 h 33"/>
                  <a:gd name="T16" fmla="*/ 1104614 w 30"/>
                  <a:gd name="T17" fmla="*/ 5154865 h 33"/>
                  <a:gd name="T18" fmla="*/ 2025179 w 30"/>
                  <a:gd name="T19" fmla="*/ 0 h 33"/>
                  <a:gd name="T20" fmla="*/ 6310179 w 30"/>
                  <a:gd name="T21" fmla="*/ 2025179 h 33"/>
                  <a:gd name="T22" fmla="*/ 9450835 w 30"/>
                  <a:gd name="T23" fmla="*/ 6310177 h 33"/>
                  <a:gd name="T24" fmla="*/ 13737791 w 30"/>
                  <a:gd name="T25" fmla="*/ 3129686 h 33"/>
                  <a:gd name="T26" fmla="*/ 16867480 w 30"/>
                  <a:gd name="T27" fmla="*/ 4286935 h 33"/>
                  <a:gd name="T28" fmla="*/ 15760510 w 30"/>
                  <a:gd name="T29" fmla="*/ 8335356 h 33"/>
                  <a:gd name="T30" fmla="*/ 11475914 w 30"/>
                  <a:gd name="T31" fmla="*/ 10554945 h 33"/>
                  <a:gd name="T32" fmla="*/ 17785693 w 30"/>
                  <a:gd name="T33" fmla="*/ 20915365 h 33"/>
                  <a:gd name="T34" fmla="*/ 26317819 w 30"/>
                  <a:gd name="T35" fmla="*/ 25211347 h 33"/>
                  <a:gd name="T36" fmla="*/ 27236442 w 30"/>
                  <a:gd name="T37" fmla="*/ 24056030 h 33"/>
                  <a:gd name="T38" fmla="*/ 31470321 w 30"/>
                  <a:gd name="T39" fmla="*/ 25211347 h 33"/>
                  <a:gd name="T40" fmla="*/ 29447490 w 30"/>
                  <a:gd name="T41" fmla="*/ 29447484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33"/>
                  <a:gd name="T65" fmla="*/ 30 w 30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33">
                    <a:moveTo>
                      <a:pt x="28" y="28"/>
                    </a:moveTo>
                    <a:cubicBezTo>
                      <a:pt x="27" y="29"/>
                      <a:pt x="27" y="29"/>
                      <a:pt x="27" y="29"/>
                    </a:cubicBezTo>
                    <a:cubicBezTo>
                      <a:pt x="20" y="33"/>
                      <a:pt x="15" y="30"/>
                      <a:pt x="11" y="2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5"/>
                      <a:pt x="1" y="13"/>
                    </a:cubicBezTo>
                    <a:cubicBezTo>
                      <a:pt x="0" y="12"/>
                      <a:pt x="1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6" y="3"/>
                      <a:pt x="16" y="4"/>
                    </a:cubicBezTo>
                    <a:cubicBezTo>
                      <a:pt x="17" y="6"/>
                      <a:pt x="17" y="7"/>
                      <a:pt x="15" y="8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5"/>
                      <a:pt x="21" y="26"/>
                      <a:pt x="25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9" y="23"/>
                      <a:pt x="30" y="24"/>
                    </a:cubicBezTo>
                    <a:cubicBezTo>
                      <a:pt x="30" y="26"/>
                      <a:pt x="30" y="27"/>
                      <a:pt x="28" y="2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gray">
              <a:xfrm>
                <a:off x="2505" y="1319"/>
                <a:ext cx="224" cy="205"/>
              </a:xfrm>
              <a:custGeom>
                <a:avLst/>
                <a:gdLst>
                  <a:gd name="T0" fmla="*/ 28440619 w 48"/>
                  <a:gd name="T1" fmla="*/ 4390918 h 44"/>
                  <a:gd name="T2" fmla="*/ 21927190 w 48"/>
                  <a:gd name="T3" fmla="*/ 11985099 h 44"/>
                  <a:gd name="T4" fmla="*/ 13026310 w 48"/>
                  <a:gd name="T5" fmla="*/ 12922970 h 44"/>
                  <a:gd name="T6" fmla="*/ 7712709 w 48"/>
                  <a:gd name="T7" fmla="*/ 20557473 h 44"/>
                  <a:gd name="T8" fmla="*/ 3277266 w 48"/>
                  <a:gd name="T9" fmla="*/ 18492515 h 44"/>
                  <a:gd name="T10" fmla="*/ 1145212 w 48"/>
                  <a:gd name="T11" fmla="*/ 23769873 h 44"/>
                  <a:gd name="T12" fmla="*/ 14226131 w 48"/>
                  <a:gd name="T13" fmla="*/ 45463079 h 44"/>
                  <a:gd name="T14" fmla="*/ 19593917 w 48"/>
                  <a:gd name="T15" fmla="*/ 46401465 h 44"/>
                  <a:gd name="T16" fmla="*/ 20739022 w 48"/>
                  <a:gd name="T17" fmla="*/ 42251203 h 44"/>
                  <a:gd name="T18" fmla="*/ 10937748 w 48"/>
                  <a:gd name="T19" fmla="*/ 25834854 h 44"/>
                  <a:gd name="T20" fmla="*/ 14226131 w 48"/>
                  <a:gd name="T21" fmla="*/ 19378867 h 44"/>
                  <a:gd name="T22" fmla="*/ 21927190 w 48"/>
                  <a:gd name="T23" fmla="*/ 21695660 h 44"/>
                  <a:gd name="T24" fmla="*/ 30531656 w 48"/>
                  <a:gd name="T25" fmla="*/ 36681256 h 44"/>
                  <a:gd name="T26" fmla="*/ 34953617 w 48"/>
                  <a:gd name="T27" fmla="*/ 37871373 h 44"/>
                  <a:gd name="T28" fmla="*/ 36153317 w 48"/>
                  <a:gd name="T29" fmla="*/ 33478013 h 44"/>
                  <a:gd name="T30" fmla="*/ 27252432 w 48"/>
                  <a:gd name="T31" fmla="*/ 18492515 h 44"/>
                  <a:gd name="T32" fmla="*/ 26351513 w 48"/>
                  <a:gd name="T33" fmla="*/ 16175700 h 44"/>
                  <a:gd name="T34" fmla="*/ 30531656 w 48"/>
                  <a:gd name="T35" fmla="*/ 10846912 h 44"/>
                  <a:gd name="T36" fmla="*/ 37045066 w 48"/>
                  <a:gd name="T37" fmla="*/ 12922970 h 44"/>
                  <a:gd name="T38" fmla="*/ 45902892 w 48"/>
                  <a:gd name="T39" fmla="*/ 28151679 h 44"/>
                  <a:gd name="T40" fmla="*/ 50327290 w 48"/>
                  <a:gd name="T41" fmla="*/ 29087593 h 44"/>
                  <a:gd name="T42" fmla="*/ 51270677 w 48"/>
                  <a:gd name="T43" fmla="*/ 23769873 h 44"/>
                  <a:gd name="T44" fmla="*/ 42666193 w 48"/>
                  <a:gd name="T45" fmla="*/ 8529593 h 44"/>
                  <a:gd name="T46" fmla="*/ 28440619 w 48"/>
                  <a:gd name="T47" fmla="*/ 4390918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44"/>
                  <a:gd name="T74" fmla="*/ 48 w 48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44">
                    <a:moveTo>
                      <a:pt x="26" y="4"/>
                    </a:moveTo>
                    <a:cubicBezTo>
                      <a:pt x="23" y="5"/>
                      <a:pt x="20" y="8"/>
                      <a:pt x="20" y="11"/>
                    </a:cubicBezTo>
                    <a:cubicBezTo>
                      <a:pt x="18" y="10"/>
                      <a:pt x="15" y="10"/>
                      <a:pt x="12" y="12"/>
                    </a:cubicBezTo>
                    <a:cubicBezTo>
                      <a:pt x="9" y="14"/>
                      <a:pt x="8" y="16"/>
                      <a:pt x="7" y="19"/>
                    </a:cubicBezTo>
                    <a:cubicBezTo>
                      <a:pt x="6" y="17"/>
                      <a:pt x="4" y="16"/>
                      <a:pt x="3" y="17"/>
                    </a:cubicBezTo>
                    <a:cubicBezTo>
                      <a:pt x="1" y="18"/>
                      <a:pt x="0" y="20"/>
                      <a:pt x="1" y="2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19" y="42"/>
                      <a:pt x="20" y="41"/>
                      <a:pt x="19" y="39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1" y="19"/>
                      <a:pt x="13" y="18"/>
                    </a:cubicBezTo>
                    <a:cubicBezTo>
                      <a:pt x="17" y="16"/>
                      <a:pt x="18" y="18"/>
                      <a:pt x="20" y="2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5"/>
                      <a:pt x="30" y="36"/>
                      <a:pt x="32" y="35"/>
                    </a:cubicBezTo>
                    <a:cubicBezTo>
                      <a:pt x="33" y="34"/>
                      <a:pt x="34" y="32"/>
                      <a:pt x="33" y="3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6"/>
                      <a:pt x="24" y="15"/>
                    </a:cubicBezTo>
                    <a:cubicBezTo>
                      <a:pt x="24" y="13"/>
                      <a:pt x="25" y="11"/>
                      <a:pt x="28" y="10"/>
                    </a:cubicBezTo>
                    <a:cubicBezTo>
                      <a:pt x="31" y="8"/>
                      <a:pt x="33" y="10"/>
                      <a:pt x="34" y="12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27"/>
                      <a:pt x="45" y="28"/>
                      <a:pt x="46" y="27"/>
                    </a:cubicBezTo>
                    <a:cubicBezTo>
                      <a:pt x="48" y="26"/>
                      <a:pt x="48" y="24"/>
                      <a:pt x="47" y="22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6" y="3"/>
                      <a:pt x="32" y="0"/>
                      <a:pt x="26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</p:grpSp>
      </p:grpSp>
      <p:sp>
        <p:nvSpPr>
          <p:cNvPr id="87" name="Rectangle 90" descr="resultats"/>
          <p:cNvSpPr>
            <a:spLocks noChangeArrowheads="1"/>
          </p:cNvSpPr>
          <p:nvPr userDrawn="1"/>
        </p:nvSpPr>
        <p:spPr bwMode="gray">
          <a:xfrm>
            <a:off x="1223963" y="1455738"/>
            <a:ext cx="2617787" cy="264636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fr-FR" dirty="0">
              <a:latin typeface="Tahoma" pitchFamily="34" charset="0"/>
            </a:endParaRPr>
          </a:p>
        </p:txBody>
      </p:sp>
      <p:pic>
        <p:nvPicPr>
          <p:cNvPr id="88" name="Picture 96" descr="UW_logo_4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75" y="4340225"/>
            <a:ext cx="3182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/>
          <p:nvPr userDrawn="1"/>
        </p:nvSpPr>
        <p:spPr>
          <a:xfrm>
            <a:off x="7889875" y="0"/>
            <a:ext cx="1111250" cy="94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7" tIns="45253" rIns="90507" bIns="45253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27" charset="-128"/>
            </a:endParaRPr>
          </a:p>
        </p:txBody>
      </p:sp>
      <p:pic>
        <p:nvPicPr>
          <p:cNvPr id="90" name="Picture 98" descr="waterFotolia_1005565_S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4913" y="1457325"/>
            <a:ext cx="26463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6499" y="1497953"/>
            <a:ext cx="4485842" cy="1716367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7" y="4395680"/>
            <a:ext cx="7650956" cy="135860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2899313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6" y="1596127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73" y="1596127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783" y="1178886"/>
            <a:ext cx="4158333" cy="63813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83" y="1927120"/>
            <a:ext cx="4158333" cy="38683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48" y="1178886"/>
            <a:ext cx="4159895" cy="63813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8" y="1927120"/>
            <a:ext cx="4159895" cy="38683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66688" y="0"/>
            <a:ext cx="4333875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8" tIns="45248" rIns="90498" bIns="45248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27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0" y="2640013"/>
            <a:ext cx="1235075" cy="27781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fr-FR" dirty="0">
              <a:latin typeface="Tahoma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119063"/>
            <a:ext cx="3825875" cy="6626225"/>
            <a:chOff x="-2594" y="100"/>
            <a:chExt cx="2455" cy="4262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gray">
            <a:xfrm>
              <a:off x="-2594" y="100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gray">
            <a:xfrm>
              <a:off x="-2594" y="17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gray">
            <a:xfrm>
              <a:off x="-2594" y="25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gray">
            <a:xfrm>
              <a:off x="-2594" y="33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-2594" y="40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-2594" y="48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gray">
            <a:xfrm>
              <a:off x="-2594" y="56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gray">
            <a:xfrm>
              <a:off x="-2594" y="64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gray">
            <a:xfrm>
              <a:off x="-2594" y="71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-2594" y="79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gray">
            <a:xfrm>
              <a:off x="-2594" y="87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gray">
            <a:xfrm>
              <a:off x="-2594" y="95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gray">
            <a:xfrm>
              <a:off x="-2594" y="102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gray">
            <a:xfrm>
              <a:off x="-2594" y="110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-2594" y="118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gray">
            <a:xfrm>
              <a:off x="-2594" y="126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gray">
            <a:xfrm>
              <a:off x="-2594" y="133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gray">
            <a:xfrm>
              <a:off x="-2594" y="141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gray">
            <a:xfrm>
              <a:off x="-2594" y="149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-2594" y="157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gray">
            <a:xfrm>
              <a:off x="-2594" y="164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gray">
            <a:xfrm>
              <a:off x="-2594" y="172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gray">
            <a:xfrm>
              <a:off x="-2594" y="180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gray">
            <a:xfrm>
              <a:off x="-2594" y="188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gray">
            <a:xfrm>
              <a:off x="-2594" y="195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gray">
            <a:xfrm>
              <a:off x="-2594" y="203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gray">
            <a:xfrm>
              <a:off x="-2594" y="211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gray">
            <a:xfrm>
              <a:off x="-2594" y="219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gray">
            <a:xfrm>
              <a:off x="-2594" y="226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gray">
            <a:xfrm>
              <a:off x="-2594" y="234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gray">
            <a:xfrm>
              <a:off x="-2594" y="242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gray">
            <a:xfrm>
              <a:off x="-2594" y="250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gray">
            <a:xfrm>
              <a:off x="-2594" y="257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gray">
            <a:xfrm>
              <a:off x="-2594" y="265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gray">
            <a:xfrm>
              <a:off x="-2594" y="273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gray">
            <a:xfrm>
              <a:off x="-2594" y="281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gray">
            <a:xfrm>
              <a:off x="-2594" y="288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gray">
            <a:xfrm>
              <a:off x="-2594" y="296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gray">
            <a:xfrm>
              <a:off x="-2594" y="304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gray">
            <a:xfrm>
              <a:off x="-2594" y="312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gray">
            <a:xfrm>
              <a:off x="-2594" y="319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gray">
            <a:xfrm>
              <a:off x="-2594" y="327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gray">
            <a:xfrm>
              <a:off x="-2594" y="335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gray">
            <a:xfrm>
              <a:off x="-2594" y="343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gray">
            <a:xfrm>
              <a:off x="-2594" y="350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gray">
            <a:xfrm>
              <a:off x="-2594" y="358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gray">
            <a:xfrm>
              <a:off x="-2594" y="366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gray">
            <a:xfrm>
              <a:off x="-2594" y="374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gray">
            <a:xfrm>
              <a:off x="-2594" y="381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gray">
            <a:xfrm>
              <a:off x="-2594" y="389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gray">
            <a:xfrm>
              <a:off x="-2594" y="397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gray">
            <a:xfrm>
              <a:off x="-2594" y="405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gray">
            <a:xfrm>
              <a:off x="-2594" y="4129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gray">
            <a:xfrm>
              <a:off x="-2594" y="4207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gray">
            <a:xfrm>
              <a:off x="-2594" y="4284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gray">
            <a:xfrm>
              <a:off x="-2594" y="4362"/>
              <a:ext cx="2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2" name="Rectangle 60"/>
          <p:cNvSpPr>
            <a:spLocks noChangeArrowheads="1"/>
          </p:cNvSpPr>
          <p:nvPr userDrawn="1"/>
        </p:nvSpPr>
        <p:spPr bwMode="gray">
          <a:xfrm>
            <a:off x="1223963" y="2081213"/>
            <a:ext cx="2617787" cy="27781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fr-FR" dirty="0">
              <a:latin typeface="Tahoma" pitchFamily="34" charset="0"/>
            </a:endParaRPr>
          </a:p>
        </p:txBody>
      </p:sp>
      <p:grpSp>
        <p:nvGrpSpPr>
          <p:cNvPr id="63" name="Group 63"/>
          <p:cNvGrpSpPr>
            <a:grpSpLocks/>
          </p:cNvGrpSpPr>
          <p:nvPr userDrawn="1"/>
        </p:nvGrpSpPr>
        <p:grpSpPr bwMode="auto">
          <a:xfrm>
            <a:off x="3146425" y="4538663"/>
            <a:ext cx="3117850" cy="1882775"/>
            <a:chOff x="87" y="513"/>
            <a:chExt cx="2583" cy="1537"/>
          </a:xfrm>
        </p:grpSpPr>
        <p:sp>
          <p:nvSpPr>
            <p:cNvPr id="64" name="Oval 64"/>
            <p:cNvSpPr>
              <a:spLocks noChangeArrowheads="1"/>
            </p:cNvSpPr>
            <p:nvPr/>
          </p:nvSpPr>
          <p:spPr bwMode="gray">
            <a:xfrm>
              <a:off x="1499" y="1183"/>
              <a:ext cx="1171" cy="31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fr-FR" dirty="0">
                <a:latin typeface="Tahoma" pitchFamily="34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gray">
            <a:xfrm>
              <a:off x="87" y="1123"/>
              <a:ext cx="1720" cy="31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fr-FR" dirty="0">
                <a:latin typeface="Tahoma" pitchFamily="34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gray">
            <a:xfrm>
              <a:off x="1234" y="1659"/>
              <a:ext cx="600" cy="31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fr-FR" dirty="0">
                <a:latin typeface="Tahoma" pitchFamily="34" charset="0"/>
              </a:endParaRPr>
            </a:p>
          </p:txBody>
        </p:sp>
        <p:grpSp>
          <p:nvGrpSpPr>
            <p:cNvPr id="67" name="Group 67"/>
            <p:cNvGrpSpPr>
              <a:grpSpLocks/>
            </p:cNvGrpSpPr>
            <p:nvPr/>
          </p:nvGrpSpPr>
          <p:grpSpPr bwMode="auto">
            <a:xfrm>
              <a:off x="181" y="513"/>
              <a:ext cx="2408" cy="1537"/>
              <a:chOff x="866" y="132"/>
              <a:chExt cx="4020" cy="2565"/>
            </a:xfrm>
          </p:grpSpPr>
          <p:sp>
            <p:nvSpPr>
              <p:cNvPr id="68" name="Freeform 68"/>
              <p:cNvSpPr>
                <a:spLocks/>
              </p:cNvSpPr>
              <p:nvPr/>
            </p:nvSpPr>
            <p:spPr bwMode="gray">
              <a:xfrm>
                <a:off x="865" y="132"/>
                <a:ext cx="2512" cy="2565"/>
              </a:xfrm>
              <a:custGeom>
                <a:avLst/>
                <a:gdLst>
                  <a:gd name="T0" fmla="*/ 571832820 w 537"/>
                  <a:gd name="T1" fmla="*/ 199861292 h 549"/>
                  <a:gd name="T2" fmla="*/ 292741064 w 537"/>
                  <a:gd name="T3" fmla="*/ 0 h 549"/>
                  <a:gd name="T4" fmla="*/ 0 w 537"/>
                  <a:gd name="T5" fmla="*/ 289715917 h 549"/>
                  <a:gd name="T6" fmla="*/ 292741064 w 537"/>
                  <a:gd name="T7" fmla="*/ 580356033 h 549"/>
                  <a:gd name="T8" fmla="*/ 441984605 w 537"/>
                  <a:gd name="T9" fmla="*/ 540281356 h 549"/>
                  <a:gd name="T10" fmla="*/ 426928127 w 537"/>
                  <a:gd name="T11" fmla="*/ 490501706 h 549"/>
                  <a:gd name="T12" fmla="*/ 512122630 w 537"/>
                  <a:gd name="T13" fmla="*/ 404911183 h 549"/>
                  <a:gd name="T14" fmla="*/ 555889980 w 537"/>
                  <a:gd name="T15" fmla="*/ 416451401 h 549"/>
                  <a:gd name="T16" fmla="*/ 560226660 w 537"/>
                  <a:gd name="T17" fmla="*/ 408989969 h 549"/>
                  <a:gd name="T18" fmla="*/ 533573594 w 537"/>
                  <a:gd name="T19" fmla="*/ 312783949 h 549"/>
                  <a:gd name="T20" fmla="*/ 571832820 w 537"/>
                  <a:gd name="T21" fmla="*/ 199861292 h 5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549"/>
                  <a:gd name="T35" fmla="*/ 537 w 537"/>
                  <a:gd name="T36" fmla="*/ 549 h 5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549">
                    <a:moveTo>
                      <a:pt x="537" y="189"/>
                    </a:moveTo>
                    <a:cubicBezTo>
                      <a:pt x="501" y="79"/>
                      <a:pt x="397" y="0"/>
                      <a:pt x="275" y="0"/>
                    </a:cubicBezTo>
                    <a:cubicBezTo>
                      <a:pt x="123" y="0"/>
                      <a:pt x="0" y="123"/>
                      <a:pt x="0" y="274"/>
                    </a:cubicBezTo>
                    <a:cubicBezTo>
                      <a:pt x="0" y="426"/>
                      <a:pt x="123" y="549"/>
                      <a:pt x="275" y="549"/>
                    </a:cubicBezTo>
                    <a:cubicBezTo>
                      <a:pt x="326" y="549"/>
                      <a:pt x="374" y="535"/>
                      <a:pt x="415" y="511"/>
                    </a:cubicBezTo>
                    <a:cubicBezTo>
                      <a:pt x="406" y="498"/>
                      <a:pt x="401" y="482"/>
                      <a:pt x="401" y="464"/>
                    </a:cubicBezTo>
                    <a:cubicBezTo>
                      <a:pt x="401" y="420"/>
                      <a:pt x="437" y="383"/>
                      <a:pt x="481" y="383"/>
                    </a:cubicBezTo>
                    <a:cubicBezTo>
                      <a:pt x="496" y="383"/>
                      <a:pt x="510" y="387"/>
                      <a:pt x="522" y="394"/>
                    </a:cubicBezTo>
                    <a:cubicBezTo>
                      <a:pt x="524" y="392"/>
                      <a:pt x="525" y="390"/>
                      <a:pt x="526" y="387"/>
                    </a:cubicBezTo>
                    <a:cubicBezTo>
                      <a:pt x="510" y="361"/>
                      <a:pt x="501" y="330"/>
                      <a:pt x="501" y="296"/>
                    </a:cubicBezTo>
                    <a:cubicBezTo>
                      <a:pt x="501" y="256"/>
                      <a:pt x="514" y="219"/>
                      <a:pt x="537" y="189"/>
                    </a:cubicBezTo>
                  </a:path>
                </a:pathLst>
              </a:custGeom>
              <a:solidFill>
                <a:srgbClr val="A3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gray">
              <a:xfrm>
                <a:off x="3326" y="677"/>
                <a:ext cx="1559" cy="1678"/>
              </a:xfrm>
              <a:custGeom>
                <a:avLst/>
                <a:gdLst>
                  <a:gd name="T0" fmla="*/ 163903295 w 334"/>
                  <a:gd name="T1" fmla="*/ 0 h 359"/>
                  <a:gd name="T2" fmla="*/ 11588687 w 334"/>
                  <a:gd name="T3" fmla="*/ 76201976 h 359"/>
                  <a:gd name="T4" fmla="*/ 25469519 w 334"/>
                  <a:gd name="T5" fmla="*/ 166195184 h 359"/>
                  <a:gd name="T6" fmla="*/ 0 w 334"/>
                  <a:gd name="T7" fmla="*/ 285933280 h 359"/>
                  <a:gd name="T8" fmla="*/ 163903295 w 334"/>
                  <a:gd name="T9" fmla="*/ 380236815 h 359"/>
                  <a:gd name="T10" fmla="*/ 355369615 w 334"/>
                  <a:gd name="T11" fmla="*/ 189530496 h 359"/>
                  <a:gd name="T12" fmla="*/ 163903295 w 334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359"/>
                  <a:gd name="T23" fmla="*/ 334 w 334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359">
                    <a:moveTo>
                      <a:pt x="154" y="0"/>
                    </a:moveTo>
                    <a:cubicBezTo>
                      <a:pt x="95" y="0"/>
                      <a:pt x="43" y="28"/>
                      <a:pt x="11" y="72"/>
                    </a:cubicBezTo>
                    <a:cubicBezTo>
                      <a:pt x="19" y="99"/>
                      <a:pt x="24" y="128"/>
                      <a:pt x="24" y="157"/>
                    </a:cubicBezTo>
                    <a:cubicBezTo>
                      <a:pt x="24" y="198"/>
                      <a:pt x="15" y="236"/>
                      <a:pt x="0" y="270"/>
                    </a:cubicBezTo>
                    <a:cubicBezTo>
                      <a:pt x="31" y="323"/>
                      <a:pt x="89" y="359"/>
                      <a:pt x="154" y="359"/>
                    </a:cubicBezTo>
                    <a:cubicBezTo>
                      <a:pt x="253" y="359"/>
                      <a:pt x="334" y="278"/>
                      <a:pt x="334" y="179"/>
                    </a:cubicBezTo>
                    <a:cubicBezTo>
                      <a:pt x="334" y="80"/>
                      <a:pt x="253" y="0"/>
                      <a:pt x="154" y="0"/>
                    </a:cubicBezTo>
                  </a:path>
                </a:pathLst>
              </a:custGeom>
              <a:solidFill>
                <a:srgbClr val="E20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gray">
              <a:xfrm>
                <a:off x="3208" y="1014"/>
                <a:ext cx="228" cy="926"/>
              </a:xfrm>
              <a:custGeom>
                <a:avLst/>
                <a:gdLst>
                  <a:gd name="T0" fmla="*/ 38228304 w 49"/>
                  <a:gd name="T1" fmla="*/ 0 h 198"/>
                  <a:gd name="T2" fmla="*/ 0 w 49"/>
                  <a:gd name="T3" fmla="*/ 113448431 h 198"/>
                  <a:gd name="T4" fmla="*/ 26630869 w 49"/>
                  <a:gd name="T5" fmla="*/ 209849509 h 198"/>
                  <a:gd name="T6" fmla="*/ 52106457 w 49"/>
                  <a:gd name="T7" fmla="*/ 90089852 h 198"/>
                  <a:gd name="T8" fmla="*/ 38228304 w 49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98"/>
                  <a:gd name="T17" fmla="*/ 49 w 4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98">
                    <a:moveTo>
                      <a:pt x="36" y="0"/>
                    </a:moveTo>
                    <a:cubicBezTo>
                      <a:pt x="13" y="30"/>
                      <a:pt x="0" y="67"/>
                      <a:pt x="0" y="107"/>
                    </a:cubicBezTo>
                    <a:cubicBezTo>
                      <a:pt x="0" y="141"/>
                      <a:pt x="9" y="172"/>
                      <a:pt x="25" y="198"/>
                    </a:cubicBezTo>
                    <a:cubicBezTo>
                      <a:pt x="40" y="164"/>
                      <a:pt x="49" y="126"/>
                      <a:pt x="49" y="85"/>
                    </a:cubicBezTo>
                    <a:cubicBezTo>
                      <a:pt x="49" y="56"/>
                      <a:pt x="44" y="27"/>
                      <a:pt x="36" y="0"/>
                    </a:cubicBezTo>
                  </a:path>
                </a:pathLst>
              </a:custGeom>
              <a:solidFill>
                <a:srgbClr val="9A1F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gray">
              <a:xfrm>
                <a:off x="2806" y="1975"/>
                <a:ext cx="687" cy="705"/>
              </a:xfrm>
              <a:custGeom>
                <a:avLst/>
                <a:gdLst>
                  <a:gd name="T0" fmla="*/ 0 w 147"/>
                  <a:gd name="T1" fmla="*/ 124887665 h 151"/>
                  <a:gd name="T2" fmla="*/ 70069054 w 147"/>
                  <a:gd name="T3" fmla="*/ 161230286 h 151"/>
                  <a:gd name="T4" fmla="*/ 156362219 w 147"/>
                  <a:gd name="T5" fmla="*/ 74680725 h 151"/>
                  <a:gd name="T6" fmla="*/ 113799942 w 147"/>
                  <a:gd name="T7" fmla="*/ 0 h 151"/>
                  <a:gd name="T8" fmla="*/ 0 w 147"/>
                  <a:gd name="T9" fmla="*/ 124887665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51"/>
                  <a:gd name="T17" fmla="*/ 147 w 147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51">
                    <a:moveTo>
                      <a:pt x="0" y="117"/>
                    </a:moveTo>
                    <a:cubicBezTo>
                      <a:pt x="15" y="138"/>
                      <a:pt x="39" y="151"/>
                      <a:pt x="66" y="151"/>
                    </a:cubicBezTo>
                    <a:cubicBezTo>
                      <a:pt x="111" y="151"/>
                      <a:pt x="147" y="115"/>
                      <a:pt x="147" y="70"/>
                    </a:cubicBezTo>
                    <a:cubicBezTo>
                      <a:pt x="147" y="40"/>
                      <a:pt x="131" y="14"/>
                      <a:pt x="107" y="0"/>
                    </a:cubicBezTo>
                    <a:cubicBezTo>
                      <a:pt x="84" y="49"/>
                      <a:pt x="46" y="89"/>
                      <a:pt x="0" y="117"/>
                    </a:cubicBezTo>
                  </a:path>
                </a:pathLst>
              </a:custGeom>
              <a:solidFill>
                <a:srgbClr val="FB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gray">
              <a:xfrm>
                <a:off x="2740" y="1923"/>
                <a:ext cx="564" cy="597"/>
              </a:xfrm>
              <a:custGeom>
                <a:avLst/>
                <a:gdLst>
                  <a:gd name="T0" fmla="*/ 0 w 121"/>
                  <a:gd name="T1" fmla="*/ 85793935 h 128"/>
                  <a:gd name="T2" fmla="*/ 14719540 w 121"/>
                  <a:gd name="T3" fmla="*/ 135724071 h 128"/>
                  <a:gd name="T4" fmla="*/ 127679023 w 121"/>
                  <a:gd name="T5" fmla="*/ 11561993 h 128"/>
                  <a:gd name="T6" fmla="*/ 84508177 w 121"/>
                  <a:gd name="T7" fmla="*/ 0 h 128"/>
                  <a:gd name="T8" fmla="*/ 0 w 121"/>
                  <a:gd name="T9" fmla="*/ 85793935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28"/>
                  <a:gd name="T17" fmla="*/ 121 w 12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28">
                    <a:moveTo>
                      <a:pt x="0" y="81"/>
                    </a:moveTo>
                    <a:cubicBezTo>
                      <a:pt x="0" y="99"/>
                      <a:pt x="5" y="115"/>
                      <a:pt x="14" y="128"/>
                    </a:cubicBezTo>
                    <a:cubicBezTo>
                      <a:pt x="60" y="100"/>
                      <a:pt x="98" y="60"/>
                      <a:pt x="121" y="11"/>
                    </a:cubicBezTo>
                    <a:cubicBezTo>
                      <a:pt x="109" y="4"/>
                      <a:pt x="95" y="0"/>
                      <a:pt x="80" y="0"/>
                    </a:cubicBezTo>
                    <a:cubicBezTo>
                      <a:pt x="36" y="0"/>
                      <a:pt x="0" y="37"/>
                      <a:pt x="0" y="81"/>
                    </a:cubicBezTo>
                  </a:path>
                </a:pathLst>
              </a:custGeom>
              <a:solidFill>
                <a:srgbClr val="A2A3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3" name="Freeform 73"/>
              <p:cNvSpPr>
                <a:spLocks noEditPoints="1"/>
              </p:cNvSpPr>
              <p:nvPr/>
            </p:nvSpPr>
            <p:spPr bwMode="gray">
              <a:xfrm>
                <a:off x="1203" y="677"/>
                <a:ext cx="1838" cy="1244"/>
              </a:xfrm>
              <a:custGeom>
                <a:avLst/>
                <a:gdLst>
                  <a:gd name="T0" fmla="*/ 203506031 w 393"/>
                  <a:gd name="T1" fmla="*/ 105287285 h 266"/>
                  <a:gd name="T2" fmla="*/ 213061345 w 393"/>
                  <a:gd name="T3" fmla="*/ 100955890 h 266"/>
                  <a:gd name="T4" fmla="*/ 166156664 w 393"/>
                  <a:gd name="T5" fmla="*/ 198703235 h 266"/>
                  <a:gd name="T6" fmla="*/ 80012141 w 393"/>
                  <a:gd name="T7" fmla="*/ 179627810 h 266"/>
                  <a:gd name="T8" fmla="*/ 87271215 w 393"/>
                  <a:gd name="T9" fmla="*/ 172089813 h 266"/>
                  <a:gd name="T10" fmla="*/ 68163523 w 393"/>
                  <a:gd name="T11" fmla="*/ 234854966 h 266"/>
                  <a:gd name="T12" fmla="*/ 3170807 w 393"/>
                  <a:gd name="T13" fmla="*/ 273045741 h 266"/>
                  <a:gd name="T14" fmla="*/ 10722023 w 393"/>
                  <a:gd name="T15" fmla="*/ 280541420 h 266"/>
                  <a:gd name="T16" fmla="*/ 102333077 w 393"/>
                  <a:gd name="T17" fmla="*/ 230523422 h 266"/>
                  <a:gd name="T18" fmla="*/ 95949107 w 393"/>
                  <a:gd name="T19" fmla="*/ 215779692 h 266"/>
                  <a:gd name="T20" fmla="*/ 43733955 w 393"/>
                  <a:gd name="T21" fmla="*/ 211459063 h 266"/>
                  <a:gd name="T22" fmla="*/ 64938818 w 393"/>
                  <a:gd name="T23" fmla="*/ 191216528 h 266"/>
                  <a:gd name="T24" fmla="*/ 59724320 w 393"/>
                  <a:gd name="T25" fmla="*/ 182794038 h 266"/>
                  <a:gd name="T26" fmla="*/ 11598913 w 393"/>
                  <a:gd name="T27" fmla="*/ 211459063 h 266"/>
                  <a:gd name="T28" fmla="*/ 17117465 w 393"/>
                  <a:gd name="T29" fmla="*/ 223037014 h 266"/>
                  <a:gd name="T30" fmla="*/ 70406289 w 393"/>
                  <a:gd name="T31" fmla="*/ 227368259 h 266"/>
                  <a:gd name="T32" fmla="*/ 349374444 w 393"/>
                  <a:gd name="T33" fmla="*/ 66855930 h 266"/>
                  <a:gd name="T34" fmla="*/ 383555609 w 393"/>
                  <a:gd name="T35" fmla="*/ 6372772 h 266"/>
                  <a:gd name="T36" fmla="*/ 314276368 w 393"/>
                  <a:gd name="T37" fmla="*/ 36149928 h 266"/>
                  <a:gd name="T38" fmla="*/ 318616809 w 393"/>
                  <a:gd name="T39" fmla="*/ 45688266 h 266"/>
                  <a:gd name="T40" fmla="*/ 358001180 w 393"/>
                  <a:gd name="T41" fmla="*/ 31817954 h 266"/>
                  <a:gd name="T42" fmla="*/ 331340475 w 393"/>
                  <a:gd name="T43" fmla="*/ 73228648 h 266"/>
                  <a:gd name="T44" fmla="*/ 346163612 w 393"/>
                  <a:gd name="T45" fmla="*/ 92542373 h 266"/>
                  <a:gd name="T46" fmla="*/ 416609857 w 393"/>
                  <a:gd name="T47" fmla="*/ 45688266 h 266"/>
                  <a:gd name="T48" fmla="*/ 352545189 w 393"/>
                  <a:gd name="T49" fmla="*/ 71176409 h 266"/>
                  <a:gd name="T50" fmla="*/ 349374444 w 393"/>
                  <a:gd name="T51" fmla="*/ 66855930 h 266"/>
                  <a:gd name="T52" fmla="*/ 248159570 w 393"/>
                  <a:gd name="T53" fmla="*/ 111617648 h 266"/>
                  <a:gd name="T54" fmla="*/ 289650591 w 393"/>
                  <a:gd name="T55" fmla="*/ 75465935 h 266"/>
                  <a:gd name="T56" fmla="*/ 264149711 w 393"/>
                  <a:gd name="T57" fmla="*/ 95708526 h 266"/>
                  <a:gd name="T58" fmla="*/ 269614677 w 393"/>
                  <a:gd name="T59" fmla="*/ 104119576 h 266"/>
                  <a:gd name="T60" fmla="*/ 302614927 w 393"/>
                  <a:gd name="T61" fmla="*/ 71176409 h 266"/>
                  <a:gd name="T62" fmla="*/ 230167484 w 393"/>
                  <a:gd name="T63" fmla="*/ 122070058 h 266"/>
                  <a:gd name="T64" fmla="*/ 321776486 w 393"/>
                  <a:gd name="T65" fmla="*/ 104119576 h 266"/>
                  <a:gd name="T66" fmla="*/ 316320495 w 393"/>
                  <a:gd name="T67" fmla="*/ 96624420 h 2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3"/>
                  <a:gd name="T103" fmla="*/ 0 h 266"/>
                  <a:gd name="T104" fmla="*/ 393 w 393"/>
                  <a:gd name="T105" fmla="*/ 266 h 2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3" h="266">
                    <a:moveTo>
                      <a:pt x="150" y="168"/>
                    </a:moveTo>
                    <a:cubicBezTo>
                      <a:pt x="168" y="158"/>
                      <a:pt x="182" y="132"/>
                      <a:pt x="191" y="99"/>
                    </a:cubicBezTo>
                    <a:cubicBezTo>
                      <a:pt x="192" y="96"/>
                      <a:pt x="192" y="94"/>
                      <a:pt x="193" y="94"/>
                    </a:cubicBezTo>
                    <a:cubicBezTo>
                      <a:pt x="196" y="92"/>
                      <a:pt x="199" y="93"/>
                      <a:pt x="200" y="95"/>
                    </a:cubicBezTo>
                    <a:cubicBezTo>
                      <a:pt x="201" y="97"/>
                      <a:pt x="201" y="99"/>
                      <a:pt x="200" y="101"/>
                    </a:cubicBezTo>
                    <a:cubicBezTo>
                      <a:pt x="193" y="145"/>
                      <a:pt x="179" y="174"/>
                      <a:pt x="156" y="187"/>
                    </a:cubicBezTo>
                    <a:cubicBezTo>
                      <a:pt x="137" y="198"/>
                      <a:pt x="115" y="193"/>
                      <a:pt x="103" y="188"/>
                    </a:cubicBezTo>
                    <a:cubicBezTo>
                      <a:pt x="88" y="181"/>
                      <a:pt x="76" y="172"/>
                      <a:pt x="75" y="169"/>
                    </a:cubicBezTo>
                    <a:cubicBezTo>
                      <a:pt x="73" y="167"/>
                      <a:pt x="73" y="163"/>
                      <a:pt x="76" y="161"/>
                    </a:cubicBezTo>
                    <a:cubicBezTo>
                      <a:pt x="78" y="160"/>
                      <a:pt x="80" y="160"/>
                      <a:pt x="82" y="162"/>
                    </a:cubicBezTo>
                    <a:cubicBezTo>
                      <a:pt x="105" y="176"/>
                      <a:pt x="132" y="179"/>
                      <a:pt x="150" y="168"/>
                    </a:cubicBezTo>
                    <a:moveTo>
                      <a:pt x="64" y="221"/>
                    </a:moveTo>
                    <a:cubicBezTo>
                      <a:pt x="59" y="226"/>
                      <a:pt x="45" y="234"/>
                      <a:pt x="41" y="237"/>
                    </a:cubicBezTo>
                    <a:cubicBezTo>
                      <a:pt x="20" y="249"/>
                      <a:pt x="5" y="256"/>
                      <a:pt x="3" y="257"/>
                    </a:cubicBezTo>
                    <a:cubicBezTo>
                      <a:pt x="0" y="259"/>
                      <a:pt x="0" y="262"/>
                      <a:pt x="1" y="264"/>
                    </a:cubicBezTo>
                    <a:cubicBezTo>
                      <a:pt x="3" y="266"/>
                      <a:pt x="6" y="266"/>
                      <a:pt x="10" y="264"/>
                    </a:cubicBezTo>
                    <a:cubicBezTo>
                      <a:pt x="13" y="263"/>
                      <a:pt x="38" y="253"/>
                      <a:pt x="67" y="237"/>
                    </a:cubicBezTo>
                    <a:cubicBezTo>
                      <a:pt x="79" y="230"/>
                      <a:pt x="89" y="223"/>
                      <a:pt x="96" y="217"/>
                    </a:cubicBezTo>
                    <a:cubicBezTo>
                      <a:pt x="99" y="214"/>
                      <a:pt x="100" y="210"/>
                      <a:pt x="98" y="206"/>
                    </a:cubicBezTo>
                    <a:cubicBezTo>
                      <a:pt x="97" y="204"/>
                      <a:pt x="94" y="203"/>
                      <a:pt x="90" y="203"/>
                    </a:cubicBezTo>
                    <a:cubicBezTo>
                      <a:pt x="46" y="202"/>
                      <a:pt x="46" y="202"/>
                      <a:pt x="46" y="202"/>
                    </a:cubicBezTo>
                    <a:cubicBezTo>
                      <a:pt x="43" y="201"/>
                      <a:pt x="42" y="200"/>
                      <a:pt x="41" y="199"/>
                    </a:cubicBezTo>
                    <a:cubicBezTo>
                      <a:pt x="40" y="197"/>
                      <a:pt x="40" y="194"/>
                      <a:pt x="42" y="193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4" y="178"/>
                      <a:pt x="64" y="175"/>
                      <a:pt x="63" y="173"/>
                    </a:cubicBezTo>
                    <a:cubicBezTo>
                      <a:pt x="61" y="171"/>
                      <a:pt x="58" y="171"/>
                      <a:pt x="56" y="172"/>
                    </a:cubicBezTo>
                    <a:cubicBezTo>
                      <a:pt x="49" y="175"/>
                      <a:pt x="38" y="180"/>
                      <a:pt x="32" y="184"/>
                    </a:cubicBezTo>
                    <a:cubicBezTo>
                      <a:pt x="23" y="189"/>
                      <a:pt x="14" y="196"/>
                      <a:pt x="11" y="199"/>
                    </a:cubicBezTo>
                    <a:cubicBezTo>
                      <a:pt x="9" y="201"/>
                      <a:pt x="8" y="204"/>
                      <a:pt x="10" y="207"/>
                    </a:cubicBezTo>
                    <a:cubicBezTo>
                      <a:pt x="11" y="209"/>
                      <a:pt x="13" y="210"/>
                      <a:pt x="16" y="210"/>
                    </a:cubicBezTo>
                    <a:cubicBezTo>
                      <a:pt x="62" y="211"/>
                      <a:pt x="62" y="211"/>
                      <a:pt x="62" y="211"/>
                    </a:cubicBezTo>
                    <a:cubicBezTo>
                      <a:pt x="63" y="212"/>
                      <a:pt x="65" y="212"/>
                      <a:pt x="66" y="214"/>
                    </a:cubicBezTo>
                    <a:cubicBezTo>
                      <a:pt x="68" y="217"/>
                      <a:pt x="66" y="220"/>
                      <a:pt x="64" y="221"/>
                    </a:cubicBezTo>
                    <a:close/>
                    <a:moveTo>
                      <a:pt x="328" y="63"/>
                    </a:moveTo>
                    <a:cubicBezTo>
                      <a:pt x="360" y="14"/>
                      <a:pt x="360" y="14"/>
                      <a:pt x="360" y="14"/>
                    </a:cubicBezTo>
                    <a:cubicBezTo>
                      <a:pt x="362" y="12"/>
                      <a:pt x="362" y="8"/>
                      <a:pt x="360" y="6"/>
                    </a:cubicBezTo>
                    <a:cubicBezTo>
                      <a:pt x="358" y="2"/>
                      <a:pt x="354" y="0"/>
                      <a:pt x="349" y="3"/>
                    </a:cubicBezTo>
                    <a:cubicBezTo>
                      <a:pt x="295" y="34"/>
                      <a:pt x="295" y="34"/>
                      <a:pt x="295" y="34"/>
                    </a:cubicBezTo>
                    <a:cubicBezTo>
                      <a:pt x="292" y="36"/>
                      <a:pt x="292" y="39"/>
                      <a:pt x="293" y="41"/>
                    </a:cubicBezTo>
                    <a:cubicBezTo>
                      <a:pt x="295" y="43"/>
                      <a:pt x="297" y="44"/>
                      <a:pt x="299" y="43"/>
                    </a:cubicBezTo>
                    <a:cubicBezTo>
                      <a:pt x="332" y="29"/>
                      <a:pt x="332" y="29"/>
                      <a:pt x="332" y="29"/>
                    </a:cubicBezTo>
                    <a:cubicBezTo>
                      <a:pt x="334" y="28"/>
                      <a:pt x="336" y="29"/>
                      <a:pt x="336" y="30"/>
                    </a:cubicBezTo>
                    <a:cubicBezTo>
                      <a:pt x="337" y="31"/>
                      <a:pt x="337" y="33"/>
                      <a:pt x="336" y="34"/>
                    </a:cubicBezTo>
                    <a:cubicBezTo>
                      <a:pt x="311" y="69"/>
                      <a:pt x="311" y="69"/>
                      <a:pt x="311" y="69"/>
                    </a:cubicBezTo>
                    <a:cubicBezTo>
                      <a:pt x="308" y="74"/>
                      <a:pt x="307" y="78"/>
                      <a:pt x="310" y="83"/>
                    </a:cubicBezTo>
                    <a:cubicBezTo>
                      <a:pt x="313" y="88"/>
                      <a:pt x="320" y="90"/>
                      <a:pt x="325" y="87"/>
                    </a:cubicBezTo>
                    <a:cubicBezTo>
                      <a:pt x="389" y="50"/>
                      <a:pt x="389" y="50"/>
                      <a:pt x="389" y="50"/>
                    </a:cubicBezTo>
                    <a:cubicBezTo>
                      <a:pt x="392" y="49"/>
                      <a:pt x="393" y="46"/>
                      <a:pt x="391" y="43"/>
                    </a:cubicBezTo>
                    <a:cubicBezTo>
                      <a:pt x="390" y="41"/>
                      <a:pt x="387" y="40"/>
                      <a:pt x="385" y="41"/>
                    </a:cubicBezTo>
                    <a:cubicBezTo>
                      <a:pt x="331" y="67"/>
                      <a:pt x="331" y="67"/>
                      <a:pt x="331" y="67"/>
                    </a:cubicBezTo>
                    <a:cubicBezTo>
                      <a:pt x="330" y="67"/>
                      <a:pt x="328" y="67"/>
                      <a:pt x="327" y="66"/>
                    </a:cubicBezTo>
                    <a:cubicBezTo>
                      <a:pt x="327" y="65"/>
                      <a:pt x="327" y="64"/>
                      <a:pt x="328" y="63"/>
                    </a:cubicBezTo>
                    <a:close/>
                    <a:moveTo>
                      <a:pt x="274" y="108"/>
                    </a:moveTo>
                    <a:cubicBezTo>
                      <a:pt x="260" y="117"/>
                      <a:pt x="242" y="120"/>
                      <a:pt x="233" y="105"/>
                    </a:cubicBezTo>
                    <a:cubicBezTo>
                      <a:pt x="226" y="94"/>
                      <a:pt x="230" y="82"/>
                      <a:pt x="242" y="75"/>
                    </a:cubicBezTo>
                    <a:cubicBezTo>
                      <a:pt x="259" y="65"/>
                      <a:pt x="270" y="67"/>
                      <a:pt x="272" y="71"/>
                    </a:cubicBezTo>
                    <a:cubicBezTo>
                      <a:pt x="273" y="72"/>
                      <a:pt x="273" y="74"/>
                      <a:pt x="271" y="75"/>
                    </a:cubicBezTo>
                    <a:cubicBezTo>
                      <a:pt x="248" y="90"/>
                      <a:pt x="248" y="90"/>
                      <a:pt x="248" y="90"/>
                    </a:cubicBezTo>
                    <a:cubicBezTo>
                      <a:pt x="246" y="92"/>
                      <a:pt x="245" y="94"/>
                      <a:pt x="246" y="97"/>
                    </a:cubicBezTo>
                    <a:cubicBezTo>
                      <a:pt x="248" y="99"/>
                      <a:pt x="250" y="100"/>
                      <a:pt x="253" y="98"/>
                    </a:cubicBezTo>
                    <a:cubicBezTo>
                      <a:pt x="279" y="85"/>
                      <a:pt x="279" y="85"/>
                      <a:pt x="279" y="85"/>
                    </a:cubicBezTo>
                    <a:cubicBezTo>
                      <a:pt x="286" y="81"/>
                      <a:pt x="287" y="73"/>
                      <a:pt x="284" y="67"/>
                    </a:cubicBezTo>
                    <a:cubicBezTo>
                      <a:pt x="275" y="52"/>
                      <a:pt x="252" y="57"/>
                      <a:pt x="235" y="67"/>
                    </a:cubicBezTo>
                    <a:cubicBezTo>
                      <a:pt x="213" y="79"/>
                      <a:pt x="206" y="98"/>
                      <a:pt x="216" y="115"/>
                    </a:cubicBezTo>
                    <a:cubicBezTo>
                      <a:pt x="226" y="133"/>
                      <a:pt x="249" y="135"/>
                      <a:pt x="275" y="121"/>
                    </a:cubicBezTo>
                    <a:cubicBezTo>
                      <a:pt x="291" y="111"/>
                      <a:pt x="300" y="101"/>
                      <a:pt x="302" y="98"/>
                    </a:cubicBezTo>
                    <a:cubicBezTo>
                      <a:pt x="303" y="97"/>
                      <a:pt x="305" y="95"/>
                      <a:pt x="303" y="92"/>
                    </a:cubicBezTo>
                    <a:cubicBezTo>
                      <a:pt x="302" y="90"/>
                      <a:pt x="299" y="90"/>
                      <a:pt x="297" y="91"/>
                    </a:cubicBezTo>
                    <a:cubicBezTo>
                      <a:pt x="294" y="93"/>
                      <a:pt x="286" y="101"/>
                      <a:pt x="274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4" name="Freeform 74"/>
              <p:cNvSpPr>
                <a:spLocks noEditPoints="1"/>
              </p:cNvSpPr>
              <p:nvPr/>
            </p:nvSpPr>
            <p:spPr bwMode="gray">
              <a:xfrm>
                <a:off x="1458" y="1975"/>
                <a:ext cx="143" cy="158"/>
              </a:xfrm>
              <a:custGeom>
                <a:avLst/>
                <a:gdLst>
                  <a:gd name="T0" fmla="*/ 26904589 w 30"/>
                  <a:gd name="T1" fmla="*/ 14873756 h 34"/>
                  <a:gd name="T2" fmla="*/ 12364169 w 30"/>
                  <a:gd name="T3" fmla="*/ 22404091 h 34"/>
                  <a:gd name="T4" fmla="*/ 13322462 w 30"/>
                  <a:gd name="T5" fmla="*/ 23576332 h 34"/>
                  <a:gd name="T6" fmla="*/ 22388491 w 30"/>
                  <a:gd name="T7" fmla="*/ 26754422 h 34"/>
                  <a:gd name="T8" fmla="*/ 28122114 w 30"/>
                  <a:gd name="T9" fmla="*/ 22404091 h 34"/>
                  <a:gd name="T10" fmla="*/ 32369841 w 30"/>
                  <a:gd name="T11" fmla="*/ 21524971 h 34"/>
                  <a:gd name="T12" fmla="*/ 32369841 w 30"/>
                  <a:gd name="T13" fmla="*/ 25624737 h 34"/>
                  <a:gd name="T14" fmla="*/ 24523832 w 30"/>
                  <a:gd name="T15" fmla="*/ 32037354 h 34"/>
                  <a:gd name="T16" fmla="*/ 6683199 w 30"/>
                  <a:gd name="T17" fmla="*/ 26754422 h 34"/>
                  <a:gd name="T18" fmla="*/ 3341644 w 30"/>
                  <a:gd name="T19" fmla="*/ 21524971 h 34"/>
                  <a:gd name="T20" fmla="*/ 7857216 w 30"/>
                  <a:gd name="T21" fmla="*/ 4350319 h 34"/>
                  <a:gd name="T22" fmla="*/ 25741771 w 30"/>
                  <a:gd name="T23" fmla="*/ 9590700 h 34"/>
                  <a:gd name="T24" fmla="*/ 28122114 w 30"/>
                  <a:gd name="T25" fmla="*/ 11641568 h 34"/>
                  <a:gd name="T26" fmla="*/ 26904589 w 30"/>
                  <a:gd name="T27" fmla="*/ 14873756 h 34"/>
                  <a:gd name="T28" fmla="*/ 20264787 w 30"/>
                  <a:gd name="T29" fmla="*/ 11641568 h 34"/>
                  <a:gd name="T30" fmla="*/ 11198880 w 30"/>
                  <a:gd name="T31" fmla="*/ 8461020 h 34"/>
                  <a:gd name="T32" fmla="*/ 9065933 w 30"/>
                  <a:gd name="T33" fmla="*/ 17163607 h 34"/>
                  <a:gd name="T34" fmla="*/ 9980922 w 30"/>
                  <a:gd name="T35" fmla="*/ 18293293 h 34"/>
                  <a:gd name="T36" fmla="*/ 20264787 w 30"/>
                  <a:gd name="T37" fmla="*/ 12813285 h 34"/>
                  <a:gd name="T38" fmla="*/ 20264787 w 30"/>
                  <a:gd name="T39" fmla="*/ 11641568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4"/>
                  <a:gd name="T62" fmla="*/ 30 w 30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4">
                    <a:moveTo>
                      <a:pt x="24" y="14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6"/>
                      <a:pt x="16" y="27"/>
                      <a:pt x="20" y="25"/>
                    </a:cubicBezTo>
                    <a:cubicBezTo>
                      <a:pt x="23" y="24"/>
                      <a:pt x="24" y="22"/>
                      <a:pt x="25" y="21"/>
                    </a:cubicBezTo>
                    <a:cubicBezTo>
                      <a:pt x="26" y="19"/>
                      <a:pt x="28" y="19"/>
                      <a:pt x="29" y="20"/>
                    </a:cubicBezTo>
                    <a:cubicBezTo>
                      <a:pt x="30" y="21"/>
                      <a:pt x="30" y="23"/>
                      <a:pt x="29" y="24"/>
                    </a:cubicBezTo>
                    <a:cubicBezTo>
                      <a:pt x="27" y="26"/>
                      <a:pt x="25" y="28"/>
                      <a:pt x="22" y="30"/>
                    </a:cubicBezTo>
                    <a:cubicBezTo>
                      <a:pt x="15" y="34"/>
                      <a:pt x="9" y="31"/>
                      <a:pt x="6" y="25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8"/>
                      <a:pt x="7" y="4"/>
                    </a:cubicBezTo>
                    <a:cubicBezTo>
                      <a:pt x="15" y="0"/>
                      <a:pt x="20" y="3"/>
                      <a:pt x="23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5" y="13"/>
                      <a:pt x="24" y="14"/>
                    </a:cubicBezTo>
                    <a:moveTo>
                      <a:pt x="18" y="11"/>
                    </a:moveTo>
                    <a:cubicBezTo>
                      <a:pt x="16" y="8"/>
                      <a:pt x="13" y="6"/>
                      <a:pt x="10" y="8"/>
                    </a:cubicBezTo>
                    <a:cubicBezTo>
                      <a:pt x="7" y="10"/>
                      <a:pt x="6" y="13"/>
                      <a:pt x="8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12"/>
                      <a:pt x="18" y="12"/>
                      <a:pt x="18" y="12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gray">
              <a:xfrm>
                <a:off x="2123" y="1581"/>
                <a:ext cx="154" cy="169"/>
              </a:xfrm>
              <a:custGeom>
                <a:avLst/>
                <a:gdLst>
                  <a:gd name="T0" fmla="*/ 6310177 w 33"/>
                  <a:gd name="T1" fmla="*/ 10554946 h 36"/>
                  <a:gd name="T2" fmla="*/ 11475902 w 33"/>
                  <a:gd name="T3" fmla="*/ 4286935 h 36"/>
                  <a:gd name="T4" fmla="*/ 25211347 w 33"/>
                  <a:gd name="T5" fmla="*/ 8335356 h 36"/>
                  <a:gd name="T6" fmla="*/ 33495386 w 33"/>
                  <a:gd name="T7" fmla="*/ 23188517 h 36"/>
                  <a:gd name="T8" fmla="*/ 32627965 w 33"/>
                  <a:gd name="T9" fmla="*/ 28341037 h 36"/>
                  <a:gd name="T10" fmla="*/ 28341036 w 33"/>
                  <a:gd name="T11" fmla="*/ 27236438 h 36"/>
                  <a:gd name="T12" fmla="*/ 20005683 w 33"/>
                  <a:gd name="T13" fmla="*/ 12580017 h 36"/>
                  <a:gd name="T14" fmla="*/ 12580016 w 33"/>
                  <a:gd name="T15" fmla="*/ 10554946 h 36"/>
                  <a:gd name="T16" fmla="*/ 9450833 w 33"/>
                  <a:gd name="T17" fmla="*/ 15760507 h 36"/>
                  <a:gd name="T18" fmla="*/ 18890187 w 33"/>
                  <a:gd name="T19" fmla="*/ 32627966 h 36"/>
                  <a:gd name="T20" fmla="*/ 17785680 w 33"/>
                  <a:gd name="T21" fmla="*/ 36675868 h 36"/>
                  <a:gd name="T22" fmla="*/ 12580016 w 33"/>
                  <a:gd name="T23" fmla="*/ 35768632 h 36"/>
                  <a:gd name="T24" fmla="*/ 0 w 33"/>
                  <a:gd name="T25" fmla="*/ 14605200 h 36"/>
                  <a:gd name="T26" fmla="*/ 2025179 w 33"/>
                  <a:gd name="T27" fmla="*/ 9450834 h 36"/>
                  <a:gd name="T28" fmla="*/ 6310177 w 33"/>
                  <a:gd name="T29" fmla="*/ 105549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36"/>
                  <a:gd name="T47" fmla="*/ 33 w 33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36">
                    <a:moveTo>
                      <a:pt x="6" y="10"/>
                    </a:moveTo>
                    <a:cubicBezTo>
                      <a:pt x="7" y="8"/>
                      <a:pt x="8" y="5"/>
                      <a:pt x="11" y="4"/>
                    </a:cubicBezTo>
                    <a:cubicBezTo>
                      <a:pt x="17" y="0"/>
                      <a:pt x="21" y="3"/>
                      <a:pt x="24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4"/>
                      <a:pt x="33" y="26"/>
                      <a:pt x="31" y="27"/>
                    </a:cubicBezTo>
                    <a:cubicBezTo>
                      <a:pt x="30" y="28"/>
                      <a:pt x="28" y="27"/>
                      <a:pt x="27" y="2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0"/>
                      <a:pt x="16" y="8"/>
                      <a:pt x="12" y="10"/>
                    </a:cubicBezTo>
                    <a:cubicBezTo>
                      <a:pt x="10" y="11"/>
                      <a:pt x="9" y="13"/>
                      <a:pt x="9" y="15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8" y="34"/>
                      <a:pt x="17" y="35"/>
                    </a:cubicBezTo>
                    <a:cubicBezTo>
                      <a:pt x="15" y="36"/>
                      <a:pt x="13" y="36"/>
                      <a:pt x="12" y="3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3" y="8"/>
                      <a:pt x="5" y="9"/>
                      <a:pt x="6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gray">
              <a:xfrm>
                <a:off x="2830" y="1168"/>
                <a:ext cx="160" cy="169"/>
              </a:xfrm>
              <a:custGeom>
                <a:avLst/>
                <a:gdLst>
                  <a:gd name="T0" fmla="*/ 6412123 w 34"/>
                  <a:gd name="T1" fmla="*/ 10554946 h 36"/>
                  <a:gd name="T2" fmla="*/ 11641568 w 34"/>
                  <a:gd name="T3" fmla="*/ 4286935 h 36"/>
                  <a:gd name="T4" fmla="*/ 26754422 w 34"/>
                  <a:gd name="T5" fmla="*/ 8335356 h 36"/>
                  <a:gd name="T6" fmla="*/ 35217876 w 34"/>
                  <a:gd name="T7" fmla="*/ 23188517 h 36"/>
                  <a:gd name="T8" fmla="*/ 34285183 w 34"/>
                  <a:gd name="T9" fmla="*/ 28341037 h 36"/>
                  <a:gd name="T10" fmla="*/ 28805166 w 34"/>
                  <a:gd name="T11" fmla="*/ 27236438 h 36"/>
                  <a:gd name="T12" fmla="*/ 21524971 w 34"/>
                  <a:gd name="T13" fmla="*/ 12580017 h 36"/>
                  <a:gd name="T14" fmla="*/ 13942970 w 34"/>
                  <a:gd name="T15" fmla="*/ 10554946 h 36"/>
                  <a:gd name="T16" fmla="*/ 9590700 w 34"/>
                  <a:gd name="T17" fmla="*/ 15760507 h 36"/>
                  <a:gd name="T18" fmla="*/ 19223545 w 34"/>
                  <a:gd name="T19" fmla="*/ 32627966 h 36"/>
                  <a:gd name="T20" fmla="*/ 18293293 w 34"/>
                  <a:gd name="T21" fmla="*/ 36675868 h 36"/>
                  <a:gd name="T22" fmla="*/ 13942970 w 34"/>
                  <a:gd name="T23" fmla="*/ 35768632 h 36"/>
                  <a:gd name="T24" fmla="*/ 1129685 w 34"/>
                  <a:gd name="T25" fmla="*/ 14605200 h 36"/>
                  <a:gd name="T26" fmla="*/ 2050842 w 34"/>
                  <a:gd name="T27" fmla="*/ 9450834 h 36"/>
                  <a:gd name="T28" fmla="*/ 6412123 w 34"/>
                  <a:gd name="T29" fmla="*/ 105549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6"/>
                  <a:gd name="T47" fmla="*/ 34 w 34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6">
                    <a:moveTo>
                      <a:pt x="6" y="10"/>
                    </a:moveTo>
                    <a:cubicBezTo>
                      <a:pt x="7" y="8"/>
                      <a:pt x="9" y="5"/>
                      <a:pt x="11" y="4"/>
                    </a:cubicBezTo>
                    <a:cubicBezTo>
                      <a:pt x="17" y="0"/>
                      <a:pt x="22" y="3"/>
                      <a:pt x="25" y="8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4"/>
                      <a:pt x="33" y="26"/>
                      <a:pt x="32" y="27"/>
                    </a:cubicBezTo>
                    <a:cubicBezTo>
                      <a:pt x="30" y="28"/>
                      <a:pt x="28" y="27"/>
                      <a:pt x="27" y="2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0"/>
                      <a:pt x="16" y="8"/>
                      <a:pt x="13" y="10"/>
                    </a:cubicBezTo>
                    <a:cubicBezTo>
                      <a:pt x="10" y="11"/>
                      <a:pt x="9" y="13"/>
                      <a:pt x="9" y="15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8" y="34"/>
                      <a:pt x="17" y="35"/>
                    </a:cubicBezTo>
                    <a:cubicBezTo>
                      <a:pt x="15" y="36"/>
                      <a:pt x="13" y="36"/>
                      <a:pt x="13" y="3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3" y="8"/>
                      <a:pt x="5" y="9"/>
                      <a:pt x="6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gray">
              <a:xfrm>
                <a:off x="2248" y="1505"/>
                <a:ext cx="160" cy="169"/>
              </a:xfrm>
              <a:custGeom>
                <a:avLst/>
                <a:gdLst>
                  <a:gd name="T0" fmla="*/ 7530870 w 34"/>
                  <a:gd name="T1" fmla="*/ 10554946 h 36"/>
                  <a:gd name="T2" fmla="*/ 12813285 w 34"/>
                  <a:gd name="T3" fmla="*/ 4286935 h 36"/>
                  <a:gd name="T4" fmla="*/ 26754422 w 34"/>
                  <a:gd name="T5" fmla="*/ 8335356 h 36"/>
                  <a:gd name="T6" fmla="*/ 35217876 w 34"/>
                  <a:gd name="T7" fmla="*/ 23188517 h 36"/>
                  <a:gd name="T8" fmla="*/ 34285183 w 34"/>
                  <a:gd name="T9" fmla="*/ 28341037 h 36"/>
                  <a:gd name="T10" fmla="*/ 29986086 w 34"/>
                  <a:gd name="T11" fmla="*/ 26317777 h 36"/>
                  <a:gd name="T12" fmla="*/ 21524971 w 34"/>
                  <a:gd name="T13" fmla="*/ 12580017 h 36"/>
                  <a:gd name="T14" fmla="*/ 13942970 w 34"/>
                  <a:gd name="T15" fmla="*/ 10554946 h 36"/>
                  <a:gd name="T16" fmla="*/ 10762532 w 34"/>
                  <a:gd name="T17" fmla="*/ 15760507 h 36"/>
                  <a:gd name="T18" fmla="*/ 20344125 w 34"/>
                  <a:gd name="T19" fmla="*/ 32627966 h 36"/>
                  <a:gd name="T20" fmla="*/ 18293293 w 34"/>
                  <a:gd name="T21" fmla="*/ 36675868 h 36"/>
                  <a:gd name="T22" fmla="*/ 13942970 w 34"/>
                  <a:gd name="T23" fmla="*/ 35768632 h 36"/>
                  <a:gd name="T24" fmla="*/ 1129685 w 34"/>
                  <a:gd name="T25" fmla="*/ 14605200 h 36"/>
                  <a:gd name="T26" fmla="*/ 2050842 w 34"/>
                  <a:gd name="T27" fmla="*/ 9450834 h 36"/>
                  <a:gd name="T28" fmla="*/ 7530870 w 34"/>
                  <a:gd name="T29" fmla="*/ 105549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6"/>
                  <a:gd name="T47" fmla="*/ 34 w 34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6">
                    <a:moveTo>
                      <a:pt x="7" y="10"/>
                    </a:moveTo>
                    <a:cubicBezTo>
                      <a:pt x="7" y="8"/>
                      <a:pt x="9" y="5"/>
                      <a:pt x="12" y="4"/>
                    </a:cubicBezTo>
                    <a:cubicBezTo>
                      <a:pt x="18" y="0"/>
                      <a:pt x="22" y="3"/>
                      <a:pt x="25" y="8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4"/>
                      <a:pt x="34" y="26"/>
                      <a:pt x="32" y="27"/>
                    </a:cubicBezTo>
                    <a:cubicBezTo>
                      <a:pt x="31" y="28"/>
                      <a:pt x="29" y="27"/>
                      <a:pt x="28" y="25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9"/>
                      <a:pt x="17" y="8"/>
                      <a:pt x="13" y="10"/>
                    </a:cubicBezTo>
                    <a:cubicBezTo>
                      <a:pt x="11" y="11"/>
                      <a:pt x="10" y="13"/>
                      <a:pt x="10" y="1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19" y="34"/>
                      <a:pt x="17" y="35"/>
                    </a:cubicBezTo>
                    <a:cubicBezTo>
                      <a:pt x="16" y="36"/>
                      <a:pt x="14" y="36"/>
                      <a:pt x="13" y="3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1" y="10"/>
                      <a:pt x="2" y="9"/>
                    </a:cubicBezTo>
                    <a:cubicBezTo>
                      <a:pt x="4" y="8"/>
                      <a:pt x="6" y="9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gray">
              <a:xfrm>
                <a:off x="1576" y="1899"/>
                <a:ext cx="158" cy="162"/>
              </a:xfrm>
              <a:custGeom>
                <a:avLst/>
                <a:gdLst>
                  <a:gd name="T0" fmla="*/ 6412123 w 34"/>
                  <a:gd name="T1" fmla="*/ 10912485 h 35"/>
                  <a:gd name="T2" fmla="*/ 11641568 w 34"/>
                  <a:gd name="T3" fmla="*/ 3270839 h 35"/>
                  <a:gd name="T4" fmla="*/ 26754422 w 34"/>
                  <a:gd name="T5" fmla="*/ 8583618 h 35"/>
                  <a:gd name="T6" fmla="*/ 35217876 w 34"/>
                  <a:gd name="T7" fmla="*/ 23952208 h 35"/>
                  <a:gd name="T8" fmla="*/ 34285183 w 34"/>
                  <a:gd name="T9" fmla="*/ 28365943 h 35"/>
                  <a:gd name="T10" fmla="*/ 28805166 w 34"/>
                  <a:gd name="T11" fmla="*/ 27180139 h 35"/>
                  <a:gd name="T12" fmla="*/ 21524971 w 34"/>
                  <a:gd name="T13" fmla="*/ 12098279 h 35"/>
                  <a:gd name="T14" fmla="*/ 13942970 w 34"/>
                  <a:gd name="T15" fmla="*/ 9769502 h 35"/>
                  <a:gd name="T16" fmla="*/ 9590700 w 34"/>
                  <a:gd name="T17" fmla="*/ 16268170 h 35"/>
                  <a:gd name="T18" fmla="*/ 19223545 w 34"/>
                  <a:gd name="T19" fmla="*/ 32779753 h 35"/>
                  <a:gd name="T20" fmla="*/ 18293293 w 34"/>
                  <a:gd name="T21" fmla="*/ 38092526 h 35"/>
                  <a:gd name="T22" fmla="*/ 13942970 w 34"/>
                  <a:gd name="T23" fmla="*/ 36007571 h 35"/>
                  <a:gd name="T24" fmla="*/ 1129685 w 34"/>
                  <a:gd name="T25" fmla="*/ 14183234 h 35"/>
                  <a:gd name="T26" fmla="*/ 2050842 w 34"/>
                  <a:gd name="T27" fmla="*/ 9769502 h 35"/>
                  <a:gd name="T28" fmla="*/ 6412123 w 34"/>
                  <a:gd name="T29" fmla="*/ 10912485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5"/>
                  <a:gd name="T47" fmla="*/ 34 w 34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5">
                    <a:moveTo>
                      <a:pt x="6" y="10"/>
                    </a:moveTo>
                    <a:cubicBezTo>
                      <a:pt x="7" y="7"/>
                      <a:pt x="9" y="5"/>
                      <a:pt x="11" y="3"/>
                    </a:cubicBezTo>
                    <a:cubicBezTo>
                      <a:pt x="17" y="0"/>
                      <a:pt x="22" y="2"/>
                      <a:pt x="25" y="8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3" y="25"/>
                      <a:pt x="32" y="26"/>
                    </a:cubicBezTo>
                    <a:cubicBezTo>
                      <a:pt x="30" y="27"/>
                      <a:pt x="28" y="26"/>
                      <a:pt x="27" y="2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9"/>
                      <a:pt x="16" y="7"/>
                      <a:pt x="13" y="9"/>
                    </a:cubicBezTo>
                    <a:cubicBezTo>
                      <a:pt x="11" y="11"/>
                      <a:pt x="9" y="13"/>
                      <a:pt x="9" y="15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2"/>
                      <a:pt x="19" y="34"/>
                      <a:pt x="17" y="35"/>
                    </a:cubicBezTo>
                    <a:cubicBezTo>
                      <a:pt x="16" y="35"/>
                      <a:pt x="14" y="35"/>
                      <a:pt x="13" y="3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4" y="8"/>
                      <a:pt x="5" y="8"/>
                      <a:pt x="6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gray">
              <a:xfrm>
                <a:off x="1697" y="1819"/>
                <a:ext cx="132" cy="154"/>
              </a:xfrm>
              <a:custGeom>
                <a:avLst/>
                <a:gdLst>
                  <a:gd name="T0" fmla="*/ 28903935 w 28"/>
                  <a:gd name="T1" fmla="*/ 28341036 h 33"/>
                  <a:gd name="T2" fmla="*/ 26836999 w 28"/>
                  <a:gd name="T3" fmla="*/ 33495386 h 33"/>
                  <a:gd name="T4" fmla="*/ 21593950 w 28"/>
                  <a:gd name="T5" fmla="*/ 32627965 h 33"/>
                  <a:gd name="T6" fmla="*/ 1132144 w 28"/>
                  <a:gd name="T7" fmla="*/ 15760507 h 33"/>
                  <a:gd name="T8" fmla="*/ 2066937 w 28"/>
                  <a:gd name="T9" fmla="*/ 10554945 h 33"/>
                  <a:gd name="T10" fmla="*/ 5296817 w 28"/>
                  <a:gd name="T11" fmla="*/ 11475902 h 33"/>
                  <a:gd name="T12" fmla="*/ 22517163 w 28"/>
                  <a:gd name="T13" fmla="*/ 26317776 h 33"/>
                  <a:gd name="T14" fmla="*/ 18354522 w 28"/>
                  <a:gd name="T15" fmla="*/ 4286935 h 33"/>
                  <a:gd name="T16" fmla="*/ 20408045 w 28"/>
                  <a:gd name="T17" fmla="*/ 1104614 h 33"/>
                  <a:gd name="T18" fmla="*/ 24781535 w 28"/>
                  <a:gd name="T19" fmla="*/ 3129686 h 33"/>
                  <a:gd name="T20" fmla="*/ 28903935 w 28"/>
                  <a:gd name="T21" fmla="*/ 28341036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33"/>
                  <a:gd name="T35" fmla="*/ 28 w 28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33">
                    <a:moveTo>
                      <a:pt x="27" y="27"/>
                    </a:moveTo>
                    <a:cubicBezTo>
                      <a:pt x="28" y="30"/>
                      <a:pt x="27" y="31"/>
                      <a:pt x="25" y="32"/>
                    </a:cubicBezTo>
                    <a:cubicBezTo>
                      <a:pt x="24" y="33"/>
                      <a:pt x="22" y="33"/>
                      <a:pt x="20" y="31"/>
                    </a:cubicBezTo>
                    <a:cubicBezTo>
                      <a:pt x="14" y="26"/>
                      <a:pt x="7" y="21"/>
                      <a:pt x="1" y="15"/>
                    </a:cubicBezTo>
                    <a:cubicBezTo>
                      <a:pt x="0" y="14"/>
                      <a:pt x="1" y="11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10" y="15"/>
                      <a:pt x="16" y="20"/>
                      <a:pt x="21" y="25"/>
                    </a:cubicBezTo>
                    <a:cubicBezTo>
                      <a:pt x="20" y="18"/>
                      <a:pt x="19" y="11"/>
                      <a:pt x="17" y="4"/>
                    </a:cubicBezTo>
                    <a:cubicBezTo>
                      <a:pt x="17" y="3"/>
                      <a:pt x="18" y="1"/>
                      <a:pt x="19" y="1"/>
                    </a:cubicBezTo>
                    <a:cubicBezTo>
                      <a:pt x="20" y="0"/>
                      <a:pt x="23" y="0"/>
                      <a:pt x="23" y="3"/>
                    </a:cubicBezTo>
                    <a:cubicBezTo>
                      <a:pt x="25" y="11"/>
                      <a:pt x="26" y="19"/>
                      <a:pt x="27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0" name="Freeform 80"/>
              <p:cNvSpPr>
                <a:spLocks noEditPoints="1"/>
              </p:cNvSpPr>
              <p:nvPr/>
            </p:nvSpPr>
            <p:spPr bwMode="gray">
              <a:xfrm>
                <a:off x="1802" y="1735"/>
                <a:ext cx="121" cy="182"/>
              </a:xfrm>
              <a:custGeom>
                <a:avLst/>
                <a:gdLst>
                  <a:gd name="T0" fmla="*/ 6147336 w 26"/>
                  <a:gd name="T1" fmla="*/ 8335356 h 39"/>
                  <a:gd name="T2" fmla="*/ 1087376 w 26"/>
                  <a:gd name="T3" fmla="*/ 6310178 h 39"/>
                  <a:gd name="T4" fmla="*/ 1982320 w 26"/>
                  <a:gd name="T5" fmla="*/ 1104614 h 39"/>
                  <a:gd name="T6" fmla="*/ 7284810 w 26"/>
                  <a:gd name="T7" fmla="*/ 3129686 h 39"/>
                  <a:gd name="T8" fmla="*/ 6147336 w 26"/>
                  <a:gd name="T9" fmla="*/ 8335356 h 39"/>
                  <a:gd name="T10" fmla="*/ 24637557 w 26"/>
                  <a:gd name="T11" fmla="*/ 39816526 h 39"/>
                  <a:gd name="T12" fmla="*/ 19385269 w 26"/>
                  <a:gd name="T13" fmla="*/ 38898322 h 39"/>
                  <a:gd name="T14" fmla="*/ 7284810 w 26"/>
                  <a:gd name="T15" fmla="*/ 16867469 h 39"/>
                  <a:gd name="T16" fmla="*/ 9225412 w 26"/>
                  <a:gd name="T17" fmla="*/ 12580017 h 39"/>
                  <a:gd name="T18" fmla="*/ 13429847 w 26"/>
                  <a:gd name="T19" fmla="*/ 13737789 h 39"/>
                  <a:gd name="T20" fmla="*/ 25530704 w 26"/>
                  <a:gd name="T21" fmla="*/ 35768633 h 39"/>
                  <a:gd name="T22" fmla="*/ 24637557 w 26"/>
                  <a:gd name="T23" fmla="*/ 39816526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39"/>
                  <a:gd name="T38" fmla="*/ 26 w 26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39">
                    <a:moveTo>
                      <a:pt x="6" y="8"/>
                    </a:moveTo>
                    <a:cubicBezTo>
                      <a:pt x="4" y="9"/>
                      <a:pt x="2" y="8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8" y="7"/>
                      <a:pt x="6" y="8"/>
                    </a:cubicBezTo>
                    <a:moveTo>
                      <a:pt x="24" y="38"/>
                    </a:moveTo>
                    <a:cubicBezTo>
                      <a:pt x="22" y="39"/>
                      <a:pt x="20" y="38"/>
                      <a:pt x="19" y="3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5"/>
                      <a:pt x="7" y="13"/>
                      <a:pt x="9" y="12"/>
                    </a:cubicBezTo>
                    <a:cubicBezTo>
                      <a:pt x="10" y="11"/>
                      <a:pt x="12" y="12"/>
                      <a:pt x="13" y="1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6" y="35"/>
                      <a:pt x="25" y="37"/>
                      <a:pt x="2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gray">
              <a:xfrm>
                <a:off x="1897" y="1722"/>
                <a:ext cx="90" cy="151"/>
              </a:xfrm>
              <a:custGeom>
                <a:avLst/>
                <a:gdLst>
                  <a:gd name="T0" fmla="*/ 6486048 w 19"/>
                  <a:gd name="T1" fmla="*/ 8335356 h 33"/>
                  <a:gd name="T2" fmla="*/ 12074105 w 19"/>
                  <a:gd name="T3" fmla="*/ 1104614 h 33"/>
                  <a:gd name="T4" fmla="*/ 16226113 w 19"/>
                  <a:gd name="T5" fmla="*/ 0 h 33"/>
                  <a:gd name="T6" fmla="*/ 18560123 w 19"/>
                  <a:gd name="T7" fmla="*/ 3129686 h 33"/>
                  <a:gd name="T8" fmla="*/ 16226113 w 19"/>
                  <a:gd name="T9" fmla="*/ 6310177 h 33"/>
                  <a:gd name="T10" fmla="*/ 14155899 w 19"/>
                  <a:gd name="T11" fmla="*/ 7425678 h 33"/>
                  <a:gd name="T12" fmla="*/ 10890275 w 19"/>
                  <a:gd name="T13" fmla="*/ 14605199 h 33"/>
                  <a:gd name="T14" fmla="*/ 19448876 w 19"/>
                  <a:gd name="T15" fmla="*/ 29447484 h 33"/>
                  <a:gd name="T16" fmla="*/ 18560123 w 19"/>
                  <a:gd name="T17" fmla="*/ 34653148 h 33"/>
                  <a:gd name="T18" fmla="*/ 14155899 w 19"/>
                  <a:gd name="T19" fmla="*/ 32627965 h 33"/>
                  <a:gd name="T20" fmla="*/ 1141064 w 19"/>
                  <a:gd name="T21" fmla="*/ 11475902 h 33"/>
                  <a:gd name="T22" fmla="*/ 2081817 w 19"/>
                  <a:gd name="T23" fmla="*/ 7425678 h 33"/>
                  <a:gd name="T24" fmla="*/ 6486048 w 19"/>
                  <a:gd name="T25" fmla="*/ 8335356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3"/>
                  <a:gd name="T41" fmla="*/ 19 w 1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3">
                    <a:moveTo>
                      <a:pt x="6" y="8"/>
                    </a:moveTo>
                    <a:cubicBezTo>
                      <a:pt x="7" y="4"/>
                      <a:pt x="10" y="2"/>
                      <a:pt x="11" y="1"/>
                    </a:cubicBezTo>
                    <a:cubicBezTo>
                      <a:pt x="12" y="1"/>
                      <a:pt x="14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8" y="4"/>
                      <a:pt x="17" y="6"/>
                      <a:pt x="15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1" y="9"/>
                      <a:pt x="9" y="11"/>
                      <a:pt x="10" y="14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30"/>
                      <a:pt x="19" y="32"/>
                      <a:pt x="17" y="33"/>
                    </a:cubicBezTo>
                    <a:cubicBezTo>
                      <a:pt x="16" y="33"/>
                      <a:pt x="14" y="33"/>
                      <a:pt x="13" y="3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4" y="6"/>
                      <a:pt x="5" y="6"/>
                      <a:pt x="6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2" name="Freeform 82"/>
              <p:cNvSpPr>
                <a:spLocks noEditPoints="1"/>
              </p:cNvSpPr>
              <p:nvPr/>
            </p:nvSpPr>
            <p:spPr bwMode="gray">
              <a:xfrm>
                <a:off x="2004" y="1661"/>
                <a:ext cx="136" cy="158"/>
              </a:xfrm>
              <a:custGeom>
                <a:avLst/>
                <a:gdLst>
                  <a:gd name="T0" fmla="*/ 23188521 w 30"/>
                  <a:gd name="T1" fmla="*/ 32037354 h 34"/>
                  <a:gd name="T2" fmla="*/ 6310179 w 30"/>
                  <a:gd name="T3" fmla="*/ 27926140 h 34"/>
                  <a:gd name="T4" fmla="*/ 3129686 w 30"/>
                  <a:gd name="T5" fmla="*/ 21524971 h 34"/>
                  <a:gd name="T6" fmla="*/ 7425680 w 30"/>
                  <a:gd name="T7" fmla="*/ 4350319 h 34"/>
                  <a:gd name="T8" fmla="*/ 24056035 w 30"/>
                  <a:gd name="T9" fmla="*/ 8461020 h 34"/>
                  <a:gd name="T10" fmla="*/ 27236442 w 30"/>
                  <a:gd name="T11" fmla="*/ 14873756 h 34"/>
                  <a:gd name="T12" fmla="*/ 23188521 w 30"/>
                  <a:gd name="T13" fmla="*/ 32037354 h 34"/>
                  <a:gd name="T14" fmla="*/ 18890191 w 30"/>
                  <a:gd name="T15" fmla="*/ 12813285 h 34"/>
                  <a:gd name="T16" fmla="*/ 10554947 w 30"/>
                  <a:gd name="T17" fmla="*/ 9590700 h 34"/>
                  <a:gd name="T18" fmla="*/ 8335358 w 30"/>
                  <a:gd name="T19" fmla="*/ 18293293 h 34"/>
                  <a:gd name="T20" fmla="*/ 11475914 w 30"/>
                  <a:gd name="T21" fmla="*/ 23576332 h 34"/>
                  <a:gd name="T22" fmla="*/ 20005687 w 30"/>
                  <a:gd name="T23" fmla="*/ 26754422 h 34"/>
                  <a:gd name="T24" fmla="*/ 22030852 w 30"/>
                  <a:gd name="T25" fmla="*/ 18293293 h 34"/>
                  <a:gd name="T26" fmla="*/ 18890191 w 30"/>
                  <a:gd name="T27" fmla="*/ 12813285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34"/>
                  <a:gd name="T44" fmla="*/ 30 w 30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34">
                    <a:moveTo>
                      <a:pt x="22" y="30"/>
                    </a:moveTo>
                    <a:cubicBezTo>
                      <a:pt x="15" y="34"/>
                      <a:pt x="9" y="31"/>
                      <a:pt x="6" y="26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8"/>
                      <a:pt x="7" y="4"/>
                    </a:cubicBezTo>
                    <a:cubicBezTo>
                      <a:pt x="14" y="0"/>
                      <a:pt x="20" y="3"/>
                      <a:pt x="23" y="8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0" y="19"/>
                      <a:pt x="29" y="26"/>
                      <a:pt x="22" y="30"/>
                    </a:cubicBezTo>
                    <a:moveTo>
                      <a:pt x="18" y="12"/>
                    </a:moveTo>
                    <a:cubicBezTo>
                      <a:pt x="16" y="8"/>
                      <a:pt x="13" y="7"/>
                      <a:pt x="10" y="9"/>
                    </a:cubicBezTo>
                    <a:cubicBezTo>
                      <a:pt x="7" y="11"/>
                      <a:pt x="6" y="14"/>
                      <a:pt x="8" y="17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26"/>
                      <a:pt x="16" y="27"/>
                      <a:pt x="19" y="25"/>
                    </a:cubicBezTo>
                    <a:cubicBezTo>
                      <a:pt x="23" y="23"/>
                      <a:pt x="23" y="20"/>
                      <a:pt x="21" y="17"/>
                    </a:cubicBez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3" name="Freeform 83"/>
              <p:cNvSpPr>
                <a:spLocks noEditPoints="1"/>
              </p:cNvSpPr>
              <p:nvPr/>
            </p:nvSpPr>
            <p:spPr bwMode="gray">
              <a:xfrm>
                <a:off x="2389" y="1436"/>
                <a:ext cx="138" cy="158"/>
              </a:xfrm>
              <a:custGeom>
                <a:avLst/>
                <a:gdLst>
                  <a:gd name="T0" fmla="*/ 26904589 w 30"/>
                  <a:gd name="T1" fmla="*/ 14873756 h 34"/>
                  <a:gd name="T2" fmla="*/ 12364169 w 30"/>
                  <a:gd name="T3" fmla="*/ 22404091 h 34"/>
                  <a:gd name="T4" fmla="*/ 13322462 w 30"/>
                  <a:gd name="T5" fmla="*/ 24705493 h 34"/>
                  <a:gd name="T6" fmla="*/ 22388491 w 30"/>
                  <a:gd name="T7" fmla="*/ 26754422 h 34"/>
                  <a:gd name="T8" fmla="*/ 28122114 w 30"/>
                  <a:gd name="T9" fmla="*/ 22404091 h 34"/>
                  <a:gd name="T10" fmla="*/ 32369841 w 30"/>
                  <a:gd name="T11" fmla="*/ 21524971 h 34"/>
                  <a:gd name="T12" fmla="*/ 32369841 w 30"/>
                  <a:gd name="T13" fmla="*/ 25624737 h 34"/>
                  <a:gd name="T14" fmla="*/ 24523832 w 30"/>
                  <a:gd name="T15" fmla="*/ 32037354 h 34"/>
                  <a:gd name="T16" fmla="*/ 6683199 w 30"/>
                  <a:gd name="T17" fmla="*/ 26754422 h 34"/>
                  <a:gd name="T18" fmla="*/ 3341644 w 30"/>
                  <a:gd name="T19" fmla="*/ 22404091 h 34"/>
                  <a:gd name="T20" fmla="*/ 7857216 w 30"/>
                  <a:gd name="T21" fmla="*/ 4350319 h 34"/>
                  <a:gd name="T22" fmla="*/ 25741771 w 30"/>
                  <a:gd name="T23" fmla="*/ 9590700 h 34"/>
                  <a:gd name="T24" fmla="*/ 28122114 w 30"/>
                  <a:gd name="T25" fmla="*/ 11641568 h 34"/>
                  <a:gd name="T26" fmla="*/ 26904589 w 30"/>
                  <a:gd name="T27" fmla="*/ 14873756 h 34"/>
                  <a:gd name="T28" fmla="*/ 20264787 w 30"/>
                  <a:gd name="T29" fmla="*/ 11641568 h 34"/>
                  <a:gd name="T30" fmla="*/ 11198880 w 30"/>
                  <a:gd name="T31" fmla="*/ 8461020 h 34"/>
                  <a:gd name="T32" fmla="*/ 9065933 w 30"/>
                  <a:gd name="T33" fmla="*/ 17163607 h 34"/>
                  <a:gd name="T34" fmla="*/ 9980922 w 30"/>
                  <a:gd name="T35" fmla="*/ 18293293 h 34"/>
                  <a:gd name="T36" fmla="*/ 20264787 w 30"/>
                  <a:gd name="T37" fmla="*/ 12813285 h 34"/>
                  <a:gd name="T38" fmla="*/ 20264787 w 30"/>
                  <a:gd name="T39" fmla="*/ 11641568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4"/>
                  <a:gd name="T62" fmla="*/ 30 w 30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4">
                    <a:moveTo>
                      <a:pt x="24" y="14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6"/>
                      <a:pt x="16" y="27"/>
                      <a:pt x="20" y="25"/>
                    </a:cubicBezTo>
                    <a:cubicBezTo>
                      <a:pt x="22" y="24"/>
                      <a:pt x="24" y="22"/>
                      <a:pt x="25" y="21"/>
                    </a:cubicBezTo>
                    <a:cubicBezTo>
                      <a:pt x="26" y="20"/>
                      <a:pt x="27" y="19"/>
                      <a:pt x="29" y="20"/>
                    </a:cubicBezTo>
                    <a:cubicBezTo>
                      <a:pt x="30" y="21"/>
                      <a:pt x="30" y="23"/>
                      <a:pt x="29" y="24"/>
                    </a:cubicBezTo>
                    <a:cubicBezTo>
                      <a:pt x="27" y="27"/>
                      <a:pt x="25" y="29"/>
                      <a:pt x="22" y="30"/>
                    </a:cubicBezTo>
                    <a:cubicBezTo>
                      <a:pt x="15" y="34"/>
                      <a:pt x="9" y="31"/>
                      <a:pt x="6" y="2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5"/>
                      <a:pt x="0" y="8"/>
                      <a:pt x="7" y="4"/>
                    </a:cubicBezTo>
                    <a:cubicBezTo>
                      <a:pt x="15" y="0"/>
                      <a:pt x="20" y="3"/>
                      <a:pt x="23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5" y="13"/>
                      <a:pt x="24" y="14"/>
                    </a:cubicBezTo>
                    <a:moveTo>
                      <a:pt x="18" y="11"/>
                    </a:moveTo>
                    <a:cubicBezTo>
                      <a:pt x="16" y="8"/>
                      <a:pt x="13" y="6"/>
                      <a:pt x="10" y="8"/>
                    </a:cubicBezTo>
                    <a:cubicBezTo>
                      <a:pt x="7" y="10"/>
                      <a:pt x="6" y="13"/>
                      <a:pt x="8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12"/>
                      <a:pt x="18" y="12"/>
                      <a:pt x="18" y="12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4" name="Freeform 84"/>
              <p:cNvSpPr>
                <a:spLocks noEditPoints="1"/>
              </p:cNvSpPr>
              <p:nvPr/>
            </p:nvSpPr>
            <p:spPr bwMode="gray">
              <a:xfrm>
                <a:off x="2709" y="1248"/>
                <a:ext cx="141" cy="160"/>
              </a:xfrm>
              <a:custGeom>
                <a:avLst/>
                <a:gdLst>
                  <a:gd name="T0" fmla="*/ 25211371 w 30"/>
                  <a:gd name="T1" fmla="*/ 14873756 h 34"/>
                  <a:gd name="T2" fmla="*/ 11475914 w 30"/>
                  <a:gd name="T3" fmla="*/ 22404091 h 34"/>
                  <a:gd name="T4" fmla="*/ 12580019 w 30"/>
                  <a:gd name="T5" fmla="*/ 24705493 h 34"/>
                  <a:gd name="T6" fmla="*/ 20915369 w 30"/>
                  <a:gd name="T7" fmla="*/ 26754422 h 34"/>
                  <a:gd name="T8" fmla="*/ 26317819 w 30"/>
                  <a:gd name="T9" fmla="*/ 22404091 h 34"/>
                  <a:gd name="T10" fmla="*/ 30366226 w 30"/>
                  <a:gd name="T11" fmla="*/ 21524971 h 34"/>
                  <a:gd name="T12" fmla="*/ 30366226 w 30"/>
                  <a:gd name="T13" fmla="*/ 25624737 h 34"/>
                  <a:gd name="T14" fmla="*/ 24056035 w 30"/>
                  <a:gd name="T15" fmla="*/ 32037354 h 34"/>
                  <a:gd name="T16" fmla="*/ 6310179 w 30"/>
                  <a:gd name="T17" fmla="*/ 26754422 h 34"/>
                  <a:gd name="T18" fmla="*/ 4286935 w 30"/>
                  <a:gd name="T19" fmla="*/ 22404091 h 34"/>
                  <a:gd name="T20" fmla="*/ 8335358 w 30"/>
                  <a:gd name="T21" fmla="*/ 4350319 h 34"/>
                  <a:gd name="T22" fmla="*/ 25211371 w 30"/>
                  <a:gd name="T23" fmla="*/ 9590700 h 34"/>
                  <a:gd name="T24" fmla="*/ 26317819 w 30"/>
                  <a:gd name="T25" fmla="*/ 11641568 h 34"/>
                  <a:gd name="T26" fmla="*/ 25211371 w 30"/>
                  <a:gd name="T27" fmla="*/ 14873756 h 34"/>
                  <a:gd name="T28" fmla="*/ 18890191 w 30"/>
                  <a:gd name="T29" fmla="*/ 11641568 h 34"/>
                  <a:gd name="T30" fmla="*/ 10554947 w 30"/>
                  <a:gd name="T31" fmla="*/ 8461020 h 34"/>
                  <a:gd name="T32" fmla="*/ 9450835 w 30"/>
                  <a:gd name="T33" fmla="*/ 17163607 h 34"/>
                  <a:gd name="T34" fmla="*/ 9450835 w 30"/>
                  <a:gd name="T35" fmla="*/ 18293293 h 34"/>
                  <a:gd name="T36" fmla="*/ 18890191 w 30"/>
                  <a:gd name="T37" fmla="*/ 12813285 h 34"/>
                  <a:gd name="T38" fmla="*/ 18890191 w 30"/>
                  <a:gd name="T39" fmla="*/ 11641568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4"/>
                  <a:gd name="T62" fmla="*/ 30 w 30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4">
                    <a:moveTo>
                      <a:pt x="24" y="14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6"/>
                      <a:pt x="17" y="27"/>
                      <a:pt x="20" y="25"/>
                    </a:cubicBezTo>
                    <a:cubicBezTo>
                      <a:pt x="23" y="24"/>
                      <a:pt x="24" y="22"/>
                      <a:pt x="25" y="21"/>
                    </a:cubicBezTo>
                    <a:cubicBezTo>
                      <a:pt x="26" y="19"/>
                      <a:pt x="28" y="19"/>
                      <a:pt x="29" y="20"/>
                    </a:cubicBezTo>
                    <a:cubicBezTo>
                      <a:pt x="30" y="21"/>
                      <a:pt x="30" y="23"/>
                      <a:pt x="29" y="24"/>
                    </a:cubicBezTo>
                    <a:cubicBezTo>
                      <a:pt x="28" y="27"/>
                      <a:pt x="25" y="29"/>
                      <a:pt x="23" y="30"/>
                    </a:cubicBezTo>
                    <a:cubicBezTo>
                      <a:pt x="15" y="34"/>
                      <a:pt x="10" y="31"/>
                      <a:pt x="6" y="25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15"/>
                      <a:pt x="0" y="8"/>
                      <a:pt x="8" y="4"/>
                    </a:cubicBezTo>
                    <a:cubicBezTo>
                      <a:pt x="15" y="0"/>
                      <a:pt x="20" y="3"/>
                      <a:pt x="24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5" y="13"/>
                      <a:pt x="24" y="14"/>
                    </a:cubicBezTo>
                    <a:moveTo>
                      <a:pt x="18" y="11"/>
                    </a:moveTo>
                    <a:cubicBezTo>
                      <a:pt x="16" y="8"/>
                      <a:pt x="14" y="6"/>
                      <a:pt x="10" y="8"/>
                    </a:cubicBezTo>
                    <a:cubicBezTo>
                      <a:pt x="7" y="10"/>
                      <a:pt x="7" y="13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12"/>
                      <a:pt x="18" y="12"/>
                      <a:pt x="18" y="12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gray">
              <a:xfrm>
                <a:off x="2955" y="1099"/>
                <a:ext cx="138" cy="154"/>
              </a:xfrm>
              <a:custGeom>
                <a:avLst/>
                <a:gdLst>
                  <a:gd name="T0" fmla="*/ 29447490 w 30"/>
                  <a:gd name="T1" fmla="*/ 29447484 h 33"/>
                  <a:gd name="T2" fmla="*/ 28341061 w 30"/>
                  <a:gd name="T3" fmla="*/ 30366201 h 33"/>
                  <a:gd name="T4" fmla="*/ 11475914 w 30"/>
                  <a:gd name="T5" fmla="*/ 24056030 h 33"/>
                  <a:gd name="T6" fmla="*/ 6310179 w 30"/>
                  <a:gd name="T7" fmla="*/ 14605199 h 33"/>
                  <a:gd name="T8" fmla="*/ 4286935 w 30"/>
                  <a:gd name="T9" fmla="*/ 14605199 h 33"/>
                  <a:gd name="T10" fmla="*/ 1104614 w 30"/>
                  <a:gd name="T11" fmla="*/ 13737788 h 33"/>
                  <a:gd name="T12" fmla="*/ 2025179 w 30"/>
                  <a:gd name="T13" fmla="*/ 10554945 h 33"/>
                  <a:gd name="T14" fmla="*/ 3129686 w 30"/>
                  <a:gd name="T15" fmla="*/ 9450833 h 33"/>
                  <a:gd name="T16" fmla="*/ 1104614 w 30"/>
                  <a:gd name="T17" fmla="*/ 5154865 h 33"/>
                  <a:gd name="T18" fmla="*/ 2025179 w 30"/>
                  <a:gd name="T19" fmla="*/ 0 h 33"/>
                  <a:gd name="T20" fmla="*/ 6310179 w 30"/>
                  <a:gd name="T21" fmla="*/ 2025179 h 33"/>
                  <a:gd name="T22" fmla="*/ 9450835 w 30"/>
                  <a:gd name="T23" fmla="*/ 6310177 h 33"/>
                  <a:gd name="T24" fmla="*/ 13737791 w 30"/>
                  <a:gd name="T25" fmla="*/ 3129686 h 33"/>
                  <a:gd name="T26" fmla="*/ 16867480 w 30"/>
                  <a:gd name="T27" fmla="*/ 4286935 h 33"/>
                  <a:gd name="T28" fmla="*/ 15760510 w 30"/>
                  <a:gd name="T29" fmla="*/ 8335356 h 33"/>
                  <a:gd name="T30" fmla="*/ 11475914 w 30"/>
                  <a:gd name="T31" fmla="*/ 10554945 h 33"/>
                  <a:gd name="T32" fmla="*/ 17785693 w 30"/>
                  <a:gd name="T33" fmla="*/ 20915365 h 33"/>
                  <a:gd name="T34" fmla="*/ 26317819 w 30"/>
                  <a:gd name="T35" fmla="*/ 25211347 h 33"/>
                  <a:gd name="T36" fmla="*/ 27236442 w 30"/>
                  <a:gd name="T37" fmla="*/ 24056030 h 33"/>
                  <a:gd name="T38" fmla="*/ 31470321 w 30"/>
                  <a:gd name="T39" fmla="*/ 25211347 h 33"/>
                  <a:gd name="T40" fmla="*/ 29447490 w 30"/>
                  <a:gd name="T41" fmla="*/ 29447484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33"/>
                  <a:gd name="T65" fmla="*/ 30 w 30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33">
                    <a:moveTo>
                      <a:pt x="28" y="28"/>
                    </a:moveTo>
                    <a:cubicBezTo>
                      <a:pt x="27" y="29"/>
                      <a:pt x="27" y="29"/>
                      <a:pt x="27" y="29"/>
                    </a:cubicBezTo>
                    <a:cubicBezTo>
                      <a:pt x="20" y="33"/>
                      <a:pt x="15" y="30"/>
                      <a:pt x="11" y="2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5"/>
                      <a:pt x="1" y="13"/>
                    </a:cubicBezTo>
                    <a:cubicBezTo>
                      <a:pt x="0" y="12"/>
                      <a:pt x="1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6" y="3"/>
                      <a:pt x="16" y="4"/>
                    </a:cubicBezTo>
                    <a:cubicBezTo>
                      <a:pt x="17" y="6"/>
                      <a:pt x="17" y="7"/>
                      <a:pt x="15" y="8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5"/>
                      <a:pt x="21" y="26"/>
                      <a:pt x="25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9" y="23"/>
                      <a:pt x="30" y="24"/>
                    </a:cubicBezTo>
                    <a:cubicBezTo>
                      <a:pt x="30" y="26"/>
                      <a:pt x="30" y="27"/>
                      <a:pt x="28" y="2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gray">
              <a:xfrm>
                <a:off x="2505" y="1319"/>
                <a:ext cx="224" cy="205"/>
              </a:xfrm>
              <a:custGeom>
                <a:avLst/>
                <a:gdLst>
                  <a:gd name="T0" fmla="*/ 28440619 w 48"/>
                  <a:gd name="T1" fmla="*/ 4390918 h 44"/>
                  <a:gd name="T2" fmla="*/ 21927190 w 48"/>
                  <a:gd name="T3" fmla="*/ 11985099 h 44"/>
                  <a:gd name="T4" fmla="*/ 13026310 w 48"/>
                  <a:gd name="T5" fmla="*/ 12922970 h 44"/>
                  <a:gd name="T6" fmla="*/ 7712709 w 48"/>
                  <a:gd name="T7" fmla="*/ 20557473 h 44"/>
                  <a:gd name="T8" fmla="*/ 3277266 w 48"/>
                  <a:gd name="T9" fmla="*/ 18492515 h 44"/>
                  <a:gd name="T10" fmla="*/ 1145212 w 48"/>
                  <a:gd name="T11" fmla="*/ 23769873 h 44"/>
                  <a:gd name="T12" fmla="*/ 14226131 w 48"/>
                  <a:gd name="T13" fmla="*/ 45463079 h 44"/>
                  <a:gd name="T14" fmla="*/ 19593917 w 48"/>
                  <a:gd name="T15" fmla="*/ 46401465 h 44"/>
                  <a:gd name="T16" fmla="*/ 20739022 w 48"/>
                  <a:gd name="T17" fmla="*/ 42251203 h 44"/>
                  <a:gd name="T18" fmla="*/ 10937748 w 48"/>
                  <a:gd name="T19" fmla="*/ 25834854 h 44"/>
                  <a:gd name="T20" fmla="*/ 14226131 w 48"/>
                  <a:gd name="T21" fmla="*/ 19378867 h 44"/>
                  <a:gd name="T22" fmla="*/ 21927190 w 48"/>
                  <a:gd name="T23" fmla="*/ 21695660 h 44"/>
                  <a:gd name="T24" fmla="*/ 30531656 w 48"/>
                  <a:gd name="T25" fmla="*/ 36681256 h 44"/>
                  <a:gd name="T26" fmla="*/ 34953617 w 48"/>
                  <a:gd name="T27" fmla="*/ 37871373 h 44"/>
                  <a:gd name="T28" fmla="*/ 36153317 w 48"/>
                  <a:gd name="T29" fmla="*/ 33478013 h 44"/>
                  <a:gd name="T30" fmla="*/ 27252432 w 48"/>
                  <a:gd name="T31" fmla="*/ 18492515 h 44"/>
                  <a:gd name="T32" fmla="*/ 26351513 w 48"/>
                  <a:gd name="T33" fmla="*/ 16175700 h 44"/>
                  <a:gd name="T34" fmla="*/ 30531656 w 48"/>
                  <a:gd name="T35" fmla="*/ 10846912 h 44"/>
                  <a:gd name="T36" fmla="*/ 37045066 w 48"/>
                  <a:gd name="T37" fmla="*/ 12922970 h 44"/>
                  <a:gd name="T38" fmla="*/ 45902892 w 48"/>
                  <a:gd name="T39" fmla="*/ 28151679 h 44"/>
                  <a:gd name="T40" fmla="*/ 50327290 w 48"/>
                  <a:gd name="T41" fmla="*/ 29087593 h 44"/>
                  <a:gd name="T42" fmla="*/ 51270677 w 48"/>
                  <a:gd name="T43" fmla="*/ 23769873 h 44"/>
                  <a:gd name="T44" fmla="*/ 42666193 w 48"/>
                  <a:gd name="T45" fmla="*/ 8529593 h 44"/>
                  <a:gd name="T46" fmla="*/ 28440619 w 48"/>
                  <a:gd name="T47" fmla="*/ 4390918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44"/>
                  <a:gd name="T74" fmla="*/ 48 w 48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44">
                    <a:moveTo>
                      <a:pt x="26" y="4"/>
                    </a:moveTo>
                    <a:cubicBezTo>
                      <a:pt x="23" y="5"/>
                      <a:pt x="20" y="8"/>
                      <a:pt x="20" y="11"/>
                    </a:cubicBezTo>
                    <a:cubicBezTo>
                      <a:pt x="18" y="10"/>
                      <a:pt x="15" y="10"/>
                      <a:pt x="12" y="12"/>
                    </a:cubicBezTo>
                    <a:cubicBezTo>
                      <a:pt x="9" y="14"/>
                      <a:pt x="8" y="16"/>
                      <a:pt x="7" y="19"/>
                    </a:cubicBezTo>
                    <a:cubicBezTo>
                      <a:pt x="6" y="17"/>
                      <a:pt x="4" y="16"/>
                      <a:pt x="3" y="17"/>
                    </a:cubicBezTo>
                    <a:cubicBezTo>
                      <a:pt x="1" y="18"/>
                      <a:pt x="0" y="20"/>
                      <a:pt x="1" y="2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19" y="42"/>
                      <a:pt x="20" y="41"/>
                      <a:pt x="19" y="39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1" y="19"/>
                      <a:pt x="13" y="18"/>
                    </a:cubicBezTo>
                    <a:cubicBezTo>
                      <a:pt x="17" y="16"/>
                      <a:pt x="18" y="18"/>
                      <a:pt x="20" y="2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5"/>
                      <a:pt x="30" y="36"/>
                      <a:pt x="32" y="35"/>
                    </a:cubicBezTo>
                    <a:cubicBezTo>
                      <a:pt x="33" y="34"/>
                      <a:pt x="34" y="32"/>
                      <a:pt x="33" y="3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6"/>
                      <a:pt x="24" y="15"/>
                    </a:cubicBezTo>
                    <a:cubicBezTo>
                      <a:pt x="24" y="13"/>
                      <a:pt x="25" y="11"/>
                      <a:pt x="28" y="10"/>
                    </a:cubicBezTo>
                    <a:cubicBezTo>
                      <a:pt x="31" y="8"/>
                      <a:pt x="33" y="10"/>
                      <a:pt x="34" y="12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27"/>
                      <a:pt x="45" y="28"/>
                      <a:pt x="46" y="27"/>
                    </a:cubicBezTo>
                    <a:cubicBezTo>
                      <a:pt x="48" y="26"/>
                      <a:pt x="48" y="24"/>
                      <a:pt x="47" y="22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6" y="3"/>
                      <a:pt x="32" y="0"/>
                      <a:pt x="26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atin typeface="Tahoma" pitchFamily="34" charset="0"/>
                </a:endParaRPr>
              </a:p>
            </p:txBody>
          </p:sp>
        </p:grpSp>
      </p:grpSp>
      <p:sp>
        <p:nvSpPr>
          <p:cNvPr id="87" name="Rectangle 90" descr="resultats"/>
          <p:cNvSpPr>
            <a:spLocks noChangeArrowheads="1"/>
          </p:cNvSpPr>
          <p:nvPr userDrawn="1"/>
        </p:nvSpPr>
        <p:spPr bwMode="gray">
          <a:xfrm>
            <a:off x="1223963" y="1455738"/>
            <a:ext cx="2617787" cy="264636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fr-FR" dirty="0">
              <a:latin typeface="Tahoma" pitchFamily="34" charset="0"/>
            </a:endParaRPr>
          </a:p>
        </p:txBody>
      </p:sp>
      <p:pic>
        <p:nvPicPr>
          <p:cNvPr id="88" name="Picture 96" descr="UW_logo_4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75" y="4340225"/>
            <a:ext cx="3182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/>
          <p:nvPr userDrawn="1"/>
        </p:nvSpPr>
        <p:spPr>
          <a:xfrm>
            <a:off x="7889875" y="0"/>
            <a:ext cx="1111250" cy="94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8" tIns="45248" rIns="90498" bIns="45248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27" charset="-128"/>
            </a:endParaRPr>
          </a:p>
        </p:txBody>
      </p:sp>
      <p:pic>
        <p:nvPicPr>
          <p:cNvPr id="90" name="Picture 98" descr="waterFotolia_1005565_S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4913" y="1457325"/>
            <a:ext cx="26463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6499" y="1497954"/>
            <a:ext cx="4485842" cy="1716367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8" y="272356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191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8" y="1431447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84" y="4788378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284" y="611216"/>
            <a:ext cx="5400675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536" indent="0">
              <a:buNone/>
              <a:defRPr sz="2800"/>
            </a:lvl2pPr>
            <a:lvl3pPr marL="905072" indent="0">
              <a:buNone/>
              <a:defRPr sz="2400"/>
            </a:lvl3pPr>
            <a:lvl4pPr marL="1357608" indent="0">
              <a:buNone/>
              <a:defRPr sz="2000"/>
            </a:lvl4pPr>
            <a:lvl5pPr marL="1810144" indent="0">
              <a:buNone/>
              <a:defRPr sz="2000"/>
            </a:lvl5pPr>
            <a:lvl6pPr marL="2262680" indent="0">
              <a:buNone/>
              <a:defRPr sz="2000"/>
            </a:lvl6pPr>
            <a:lvl7pPr marL="2715217" indent="0">
              <a:buNone/>
              <a:defRPr sz="2000"/>
            </a:lvl7pPr>
            <a:lvl8pPr marL="3167753" indent="0">
              <a:buNone/>
              <a:defRPr sz="2000"/>
            </a:lvl8pPr>
            <a:lvl9pPr marL="362028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817" y="273939"/>
            <a:ext cx="2025253" cy="5836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388" y="1331950"/>
            <a:ext cx="8672512" cy="4968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1E0B-18D4-4E5E-8999-BE6A7FD943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393E-9D08-49C8-8A48-4ADAE4FCE1E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1523-CDF1-4AC9-8A52-F3ECA925A46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EB1B-A532-4F3A-BBDF-B8DDC115D94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727D-D0E3-465C-9AB6-E7BC90B05BF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F2C1-9EE8-4E3D-BAEC-43472067E88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72A-E5F0-4AF0-84A7-509F306FB86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C841-EF32-476C-A4EC-97CB8A47687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A704-4719-46B9-A404-D6BDF12A0F2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5508-2C55-40ED-80BB-8481C392A16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D478-3FAD-4A9E-BBB1-138FF93337F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5A1A-7BDE-4AA0-A97E-A721FABAC7F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57163" y="2722563"/>
            <a:ext cx="5235575" cy="1944687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7163" y="5133975"/>
            <a:ext cx="5257800" cy="735013"/>
          </a:xfrm>
        </p:spPr>
        <p:txBody>
          <a:bodyPr rIns="0"/>
          <a:lstStyle>
            <a:lvl1pPr marL="0" indent="0">
              <a:buFont typeface="Arial" pitchFamily="34" charset="0"/>
              <a:buNone/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2CFD-14A6-4C09-8717-422246CECCB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7" y="4395681"/>
            <a:ext cx="7650956" cy="135860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2899314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4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E688-4230-4BA2-8721-80E7EE897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72463" y="6411913"/>
            <a:ext cx="558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0F11-AC73-4AEB-A85B-A97A9A29E5F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31913"/>
            <a:ext cx="42433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331913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72463" y="6411913"/>
            <a:ext cx="558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D4D0-3197-410B-96CC-A8BD5A838A4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72463" y="6411913"/>
            <a:ext cx="558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382C-228B-4464-874D-2F7F0DD0B0D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72463" y="6411913"/>
            <a:ext cx="558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8826-BBC3-4CEF-94B3-1604DFCF031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72463" y="6411913"/>
            <a:ext cx="558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8000-87FC-4229-BE5C-4EAF9CFCD31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02/15/10</a:t>
            </a: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72463" y="6411913"/>
            <a:ext cx="558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C7DC-8DB1-4FE9-B0F5-93FDE309F2F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C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150813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1331913"/>
            <a:ext cx="86725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4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3" y="6405563"/>
            <a:ext cx="558800" cy="3635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BA865676-5380-49CF-891A-9CBAFB7D0E6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02/15/10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371" r:id="rId6"/>
  </p:sldLayoutIdLst>
  <p:hf hdr="0" ftr="0" dt="0"/>
  <p:txStyles>
    <p:titleStyle>
      <a:lvl1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452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452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452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4524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180975" indent="-18097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80988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625475" indent="-1746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892175" indent="-266700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168400" indent="-2762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625600" indent="-276225" algn="l" defTabSz="45243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82800" indent="-276225" algn="l" defTabSz="45243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40000" indent="-276225" algn="l" defTabSz="45243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97200" indent="-276225" algn="l" defTabSz="45243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3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ubul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150813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4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1331913"/>
            <a:ext cx="86725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4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388" y="6427788"/>
            <a:ext cx="1514475" cy="330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3" y="6405563"/>
            <a:ext cx="558800" cy="3635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C5D53-78AA-42E2-BBA9-7DBC5BA6F4E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247" name="Picture 9" descr="UW_logo_RGB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24775" y="6053138"/>
            <a:ext cx="1081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</p:sldLayoutIdLst>
  <p:hf hdr="0" ftr="0" dt="0"/>
  <p:txStyles>
    <p:titleStyle>
      <a:lvl1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2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9144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3716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18288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180975" indent="-18097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5613" indent="-280988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bg1"/>
          </a:solidFill>
          <a:latin typeface="+mn-lt"/>
          <a:cs typeface="+mn-cs"/>
        </a:defRPr>
      </a:lvl2pPr>
      <a:lvl3pPr marL="625475" indent="-1746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892175" indent="-266700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bg1"/>
          </a:solidFill>
          <a:latin typeface="+mn-lt"/>
          <a:cs typeface="+mn-cs"/>
        </a:defRPr>
      </a:lvl4pPr>
      <a:lvl5pPr marL="1168400" indent="-2762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bg1"/>
          </a:solidFill>
          <a:latin typeface="+mn-lt"/>
          <a:cs typeface="+mn-cs"/>
        </a:defRPr>
      </a:lvl5pPr>
      <a:lvl6pPr marL="16256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828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400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972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 userDrawn="1"/>
        </p:nvSpPr>
        <p:spPr bwMode="auto">
          <a:xfrm>
            <a:off x="0" y="0"/>
            <a:ext cx="4500563" cy="6840538"/>
          </a:xfrm>
          <a:prstGeom prst="rect">
            <a:avLst/>
          </a:prstGeom>
          <a:solidFill>
            <a:srgbClr val="EEC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2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150813"/>
            <a:ext cx="8640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1331913"/>
            <a:ext cx="86407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449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179388" y="6427788"/>
            <a:ext cx="1514475" cy="330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02/15/10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8963" y="6405563"/>
            <a:ext cx="558800" cy="3635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9D31EB-21C7-4D04-8476-D20CAFB4F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5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</p:sldLayoutIdLst>
  <p:hf hdr="0" ftr="0" dt="0"/>
  <p:txStyles>
    <p:titleStyle>
      <a:lvl1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2pPr>
      <a:lvl3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4572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9144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3716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18288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180975" indent="-18097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80988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625475" indent="-1746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892175" indent="-266700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166813" indent="-274638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624013" indent="-274638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81213" indent="-274638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38413" indent="-274638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95613" indent="-274638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68288" y="274638"/>
            <a:ext cx="7680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288" y="1498600"/>
            <a:ext cx="846455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274638" y="6499225"/>
            <a:ext cx="2320925" cy="277813"/>
          </a:xfrm>
          <a:prstGeom prst="rect">
            <a:avLst/>
          </a:prstGeom>
          <a:solidFill>
            <a:srgbClr val="A4C30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274638" y="36513"/>
            <a:ext cx="2292350" cy="277812"/>
          </a:xfrm>
          <a:prstGeom prst="rect">
            <a:avLst/>
          </a:prstGeom>
          <a:solidFill>
            <a:srgbClr val="A4C30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gray">
          <a:xfrm>
            <a:off x="2019300" y="6523038"/>
            <a:ext cx="488950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  <a:defRPr/>
            </a:pPr>
            <a:fld id="{6A58AF8C-82B9-4CD9-BAA2-20A3B9908C84}" type="slidenum">
              <a:rPr lang="fr-FR" sz="1000" i="1">
                <a:solidFill>
                  <a:srgbClr val="FFFFFF"/>
                </a:solidFill>
                <a:latin typeface="Verdana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fr-FR" sz="1000" i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5" name="Picture 23" descr="UW_logo_4C.pn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35913" y="889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45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2536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0507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57608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10144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"/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19125" indent="-225425" algn="l" rtl="0" eaLnBrk="0" fontAlgn="base" hangingPunct="0">
        <a:spcBef>
          <a:spcPct val="20000"/>
        </a:spcBef>
        <a:spcAft>
          <a:spcPct val="0"/>
        </a:spcAft>
        <a:buClr>
          <a:srgbClr val="005D74"/>
        </a:buClr>
        <a:buFont typeface="Arial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073150" indent="-1666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582738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35175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488949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485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2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556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36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72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08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44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68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17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753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289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D5F03B-9D7A-40BA-8446-ED5FC38564C7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2B0784-F69F-46E7-8E3D-2F8971C54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4ABA2A-20C4-4CC9-8478-CF90A2B496F1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E930E5-B736-4F30-9DC0-6498A803D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0BAFC-774F-4758-97B6-2F5BB9F67833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120355-A99D-4A7D-A3D6-181A94DC9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5829F3-4444-45F0-B2EE-EA61814F92DA}" type="datetimeFigureOut">
              <a:rPr lang="en-US"/>
              <a:pPr>
                <a:defRPr/>
              </a:pPr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BC74AA-1568-48F5-996E-F42A66008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68288" y="274638"/>
            <a:ext cx="7680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288" y="1498600"/>
            <a:ext cx="846455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274638" y="6499225"/>
            <a:ext cx="2320925" cy="277813"/>
          </a:xfrm>
          <a:prstGeom prst="rect">
            <a:avLst/>
          </a:prstGeom>
          <a:solidFill>
            <a:srgbClr val="A4C30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274638" y="36513"/>
            <a:ext cx="2292350" cy="277812"/>
          </a:xfrm>
          <a:prstGeom prst="rect">
            <a:avLst/>
          </a:prstGeom>
          <a:solidFill>
            <a:srgbClr val="A4C308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gray">
          <a:xfrm>
            <a:off x="2019300" y="6523038"/>
            <a:ext cx="488950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  <a:defRPr/>
            </a:pPr>
            <a:fld id="{F32632BC-7F3C-4522-A13C-531FAD293D29}" type="slidenum">
              <a:rPr lang="fr-FR" sz="1000" i="1">
                <a:solidFill>
                  <a:srgbClr val="FFFFFF"/>
                </a:solidFill>
                <a:latin typeface="Verdana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fr-FR" sz="1000" i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175" name="Picture 23" descr="UW_logo_4C.pn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35913" y="889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258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05165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57747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10329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"/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0713" indent="-225425" algn="l" rtl="0" eaLnBrk="0" fontAlgn="base" hangingPunct="0">
        <a:spcBef>
          <a:spcPct val="20000"/>
        </a:spcBef>
        <a:spcAft>
          <a:spcPct val="0"/>
        </a:spcAft>
        <a:buClr>
          <a:srgbClr val="005D74"/>
        </a:buClr>
        <a:buFont typeface="Arial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073150" indent="-1666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582738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35175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489203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785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367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949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82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65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7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29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1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94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76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58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ubul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UW_logo_RGB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24775" y="6053138"/>
            <a:ext cx="1081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150813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819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1331913"/>
            <a:ext cx="86725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4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388" y="6427788"/>
            <a:ext cx="1514475" cy="330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3" y="6405563"/>
            <a:ext cx="558800" cy="3635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01C08EC3-ACDC-46DC-803A-3817710295E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</p:sldLayoutIdLst>
  <p:hf hdr="0" ftr="0" dt="0"/>
  <p:txStyles>
    <p:titleStyle>
      <a:lvl1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2pPr>
      <a:lvl3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4572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9144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3716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18288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180975" indent="-18097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80988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625475" indent="-1746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892175" indent="-266700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168400" indent="-2762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6256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828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400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972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C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bubul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900738"/>
            <a:ext cx="1438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150813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1331913"/>
            <a:ext cx="86725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04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388" y="6427788"/>
            <a:ext cx="1514475" cy="330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02/15/10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3" y="6405563"/>
            <a:ext cx="558800" cy="3635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89500A3E-233F-444C-8D4E-7CF9F441572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9223" name="Picture 9" descr="UW_logo_RGB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24775" y="6053138"/>
            <a:ext cx="1081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</p:sldLayoutIdLst>
  <p:hf hdr="0" ftr="0" dt="0"/>
  <p:txStyles>
    <p:titleStyle>
      <a:lvl1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2pPr>
      <a:lvl3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algn="l" defTabSz="452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4572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9144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3716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1828800" algn="l" defTabSz="452438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180975" indent="-18097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80988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625475" indent="-1746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892175" indent="-266700" algn="l" defTabSz="452438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168400" indent="-276225" algn="l" defTabSz="452438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6256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828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400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97200" indent="-276225" algn="l" defTabSz="452438" rtl="0" fontAlgn="base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ctrTitle"/>
          </p:nvPr>
        </p:nvSpPr>
        <p:spPr>
          <a:xfrm>
            <a:off x="4195763" y="1058863"/>
            <a:ext cx="4486275" cy="1716087"/>
          </a:xfrm>
        </p:spPr>
        <p:txBody>
          <a:bodyPr/>
          <a:lstStyle/>
          <a:p>
            <a:r>
              <a:rPr lang="en-US" b="1" dirty="0" smtClean="0"/>
              <a:t>United Water</a:t>
            </a:r>
            <a:br>
              <a:rPr lang="en-US" b="1" dirty="0" smtClean="0"/>
            </a:br>
            <a:r>
              <a:rPr lang="en-US" b="1" dirty="0" smtClean="0"/>
              <a:t>Delaware</a:t>
            </a:r>
          </a:p>
        </p:txBody>
      </p:sp>
      <p:sp>
        <p:nvSpPr>
          <p:cNvPr id="2867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4195763" y="2963863"/>
            <a:ext cx="5943600" cy="733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“Cut the Crypto”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Watershed Control Plan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8362" y="418226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Nancy Trushell, P.E.</a:t>
            </a:r>
          </a:p>
          <a:p>
            <a:r>
              <a:rPr lang="en-US" dirty="0" smtClean="0"/>
              <a:t>Director of Engineering</a:t>
            </a:r>
          </a:p>
          <a:p>
            <a:r>
              <a:rPr lang="en-US" dirty="0" smtClean="0"/>
              <a:t>United Water Delaware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274638"/>
            <a:ext cx="7680325" cy="409575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Stormwater – Dog Waste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 descr="IMG_48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81" y="988078"/>
            <a:ext cx="7050881" cy="5396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233362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85762" y="4484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Secrets of Success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" y="1051515"/>
            <a:ext cx="3962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Started early – demonstrated progress/project success early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Relationship building/management - regulators and partners 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Close and continued communication with regulators </a:t>
            </a:r>
            <a:endParaRPr lang="en-US" sz="2000" dirty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Close and continued communication with partners – project ID and completion –focus and synergy</a:t>
            </a:r>
          </a:p>
          <a:p>
            <a:endParaRPr lang="en-US" sz="2000" dirty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Consulting expertise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ttp://www.udel.edu/udaily/2013/oct/images/wccsympatstroud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595" y="3780391"/>
            <a:ext cx="3809506" cy="253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419" y="824906"/>
            <a:ext cx="3791682" cy="284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33362" y="4484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Initial Project – Barclay Hoopes Farm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" y="1134269"/>
            <a:ext cx="3352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60 acres on White Clay  </a:t>
            </a: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Creek  tributary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120 cows – total stream </a:t>
            </a:r>
          </a:p>
          <a:p>
            <a:r>
              <a:rPr lang="en-US" sz="2000" dirty="0" smtClean="0">
                <a:latin typeface="Cambria" pitchFamily="18" charset="0"/>
              </a:rPr>
              <a:t>	         access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1500 feet of streambank  </a:t>
            </a: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fencing installed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stream access  reduced to</a:t>
            </a:r>
          </a:p>
          <a:p>
            <a:r>
              <a:rPr lang="en-US" sz="2000" dirty="0" smtClean="0">
                <a:latin typeface="Cambria" pitchFamily="18" charset="0"/>
              </a:rPr>
              <a:t>  2 Crossings and 1 watering  </a:t>
            </a:r>
          </a:p>
          <a:p>
            <a:r>
              <a:rPr lang="en-US" sz="2000" dirty="0" smtClean="0">
                <a:latin typeface="Cambria" pitchFamily="18" charset="0"/>
              </a:rPr>
              <a:t>  area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35 foot vegetative buffers  </a:t>
            </a: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on either side of stream</a:t>
            </a:r>
          </a:p>
          <a:p>
            <a:r>
              <a:rPr lang="en-US" sz="2000" dirty="0" smtClean="0">
                <a:latin typeface="Cambria" pitchFamily="18" charset="0"/>
              </a:rPr>
              <a:t>   established and trees  </a:t>
            </a:r>
          </a:p>
          <a:p>
            <a:r>
              <a:rPr lang="en-US" sz="2000" dirty="0" smtClean="0">
                <a:latin typeface="Cambria" pitchFamily="18" charset="0"/>
              </a:rPr>
              <a:t>   planted to stabilize banks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pic>
        <p:nvPicPr>
          <p:cNvPr id="14" name="Picture 13" descr="UWDE WCP hoopes project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399" y="1264047"/>
            <a:ext cx="2976563" cy="2232422"/>
          </a:xfrm>
          <a:prstGeom prst="rect">
            <a:avLst/>
          </a:prstGeom>
        </p:spPr>
      </p:pic>
      <p:pic>
        <p:nvPicPr>
          <p:cNvPr id="12" name="Picture 11" descr="UWDE WCP hoopes project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12" y="1743869"/>
            <a:ext cx="2457450" cy="3276600"/>
          </a:xfrm>
          <a:prstGeom prst="rect">
            <a:avLst/>
          </a:prstGeom>
        </p:spPr>
      </p:pic>
      <p:pic>
        <p:nvPicPr>
          <p:cNvPr id="15" name="Picture 14" descr="UWDE WCP hoopes project 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962" y="4083447"/>
            <a:ext cx="3586163" cy="2689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13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33362" y="4484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Fall 2013  Project – Derbydown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" y="981869"/>
            <a:ext cx="388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active horse farm/training  </a:t>
            </a:r>
          </a:p>
          <a:p>
            <a:r>
              <a:rPr lang="en-US" sz="2000" dirty="0" smtClean="0">
                <a:latin typeface="Cambria" pitchFamily="18" charset="0"/>
              </a:rPr>
              <a:t>  facility on tributary of Red Clay 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r>
              <a:rPr lang="en-US" sz="2000" dirty="0" smtClean="0">
                <a:latin typeface="Cambria" pitchFamily="18" charset="0"/>
              </a:rPr>
              <a:t>  Creek near Kennett Square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approximately 25 horses and  </a:t>
            </a:r>
          </a:p>
          <a:p>
            <a:r>
              <a:rPr lang="en-US" sz="2000" dirty="0" smtClean="0">
                <a:latin typeface="Cambria" pitchFamily="18" charset="0"/>
              </a:rPr>
              <a:t>   cows on site – cattle for steer    </a:t>
            </a:r>
          </a:p>
          <a:p>
            <a:r>
              <a:rPr lang="en-US" sz="2000" dirty="0" smtClean="0">
                <a:latin typeface="Cambria" pitchFamily="18" charset="0"/>
              </a:rPr>
              <a:t>   roping training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farm animals have direct access </a:t>
            </a:r>
          </a:p>
          <a:p>
            <a:r>
              <a:rPr lang="en-US" sz="2000" dirty="0" smtClean="0">
                <a:latin typeface="Cambria" pitchFamily="18" charset="0"/>
              </a:rPr>
              <a:t>   to stream and pasture runoff can </a:t>
            </a:r>
          </a:p>
          <a:p>
            <a:r>
              <a:rPr lang="en-US" sz="2000" dirty="0" smtClean="0">
                <a:latin typeface="Cambria" pitchFamily="18" charset="0"/>
              </a:rPr>
              <a:t>   easily enter stream w/o filtering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Red Clay Valley Association is </a:t>
            </a:r>
          </a:p>
          <a:p>
            <a:r>
              <a:rPr lang="en-US" sz="2000" dirty="0" smtClean="0">
                <a:latin typeface="Cambria" pitchFamily="18" charset="0"/>
              </a:rPr>
              <a:t>   lead project partner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Chester County Conservation </a:t>
            </a:r>
          </a:p>
          <a:p>
            <a:r>
              <a:rPr lang="en-US" sz="2000" dirty="0" smtClean="0">
                <a:latin typeface="Cambria" pitchFamily="18" charset="0"/>
              </a:rPr>
              <a:t>   District providing technical  </a:t>
            </a:r>
          </a:p>
          <a:p>
            <a:r>
              <a:rPr lang="en-US" sz="2000" dirty="0" smtClean="0">
                <a:latin typeface="Cambria" pitchFamily="18" charset="0"/>
              </a:rPr>
              <a:t>   assistance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99" y="1667669"/>
            <a:ext cx="4799463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33362" y="4484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Fall 2013  Project – Derbydown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2" y="1515269"/>
            <a:ext cx="3390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control measure: 500 feet of </a:t>
            </a:r>
          </a:p>
          <a:p>
            <a:r>
              <a:rPr lang="en-US" sz="2000" dirty="0" smtClean="0">
                <a:latin typeface="Cambria" pitchFamily="18" charset="0"/>
              </a:rPr>
              <a:t>   stream bank fencing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five crossings and two </a:t>
            </a:r>
          </a:p>
          <a:p>
            <a:r>
              <a:rPr lang="en-US" sz="2000" dirty="0" smtClean="0">
                <a:latin typeface="Cambria" pitchFamily="18" charset="0"/>
              </a:rPr>
              <a:t>   water access points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Tree buffer to be planted </a:t>
            </a:r>
          </a:p>
          <a:p>
            <a:r>
              <a:rPr lang="en-US" sz="2000" dirty="0" smtClean="0">
                <a:latin typeface="Cambria" pitchFamily="18" charset="0"/>
              </a:rPr>
              <a:t>   between fencing and 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stream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Streambanks afforded </a:t>
            </a:r>
          </a:p>
          <a:p>
            <a:r>
              <a:rPr lang="en-US" sz="2000" dirty="0" smtClean="0">
                <a:latin typeface="Cambria" pitchFamily="18" charset="0"/>
              </a:rPr>
              <a:t>   protection from </a:t>
            </a:r>
            <a:r>
              <a:rPr lang="en-US" sz="2000" dirty="0">
                <a:latin typeface="Cambria" pitchFamily="18" charset="0"/>
              </a:rPr>
              <a:t>further </a:t>
            </a:r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r>
              <a:rPr lang="en-US" sz="2000" dirty="0" smtClean="0">
                <a:latin typeface="Cambria" pitchFamily="18" charset="0"/>
              </a:rPr>
              <a:t>   erosion</a:t>
            </a:r>
            <a:endParaRPr lang="en-US" sz="2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2" y="981869"/>
            <a:ext cx="4191000" cy="2807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2" y="3904933"/>
            <a:ext cx="4190999" cy="28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33362" y="4484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Rain Garden Projects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" y="1219934"/>
            <a:ext cx="327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Limestone Presbyterian </a:t>
            </a:r>
          </a:p>
          <a:p>
            <a:r>
              <a:rPr lang="en-US" sz="2000" b="1" dirty="0" smtClean="0">
                <a:latin typeface="Cambria" pitchFamily="18" charset="0"/>
              </a:rPr>
              <a:t>   Church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1600 square feet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Treats 5 acres of runoff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White Clay watershed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Grace Lutheran Church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   October 2013 target date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   Size/drainage area TBD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rooftop and parking lot runoff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DNREC Rain Gardens for the Bays is lead partner with church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Red Clay watershed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2" y="961818"/>
            <a:ext cx="5424202" cy="245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3648869"/>
            <a:ext cx="4800600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16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38162" y="4484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Benefits of WCP Approach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" y="1058069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Benefits environment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Compliance </a:t>
            </a:r>
            <a:r>
              <a:rPr lang="en-US" dirty="0">
                <a:latin typeface="Cambria" pitchFamily="18" charset="0"/>
              </a:rPr>
              <a:t>without increased 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  carbon footprint of treatment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  plant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WCP projects also </a:t>
            </a:r>
            <a:r>
              <a:rPr lang="en-US" dirty="0">
                <a:latin typeface="Cambria" pitchFamily="18" charset="0"/>
              </a:rPr>
              <a:t>reduce other 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  pollution – fertilizer runoff, 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  reduce erosion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Attains </a:t>
            </a:r>
            <a:r>
              <a:rPr lang="en-US" dirty="0">
                <a:latin typeface="Cambria" pitchFamily="18" charset="0"/>
              </a:rPr>
              <a:t>compliance while saving </a:t>
            </a:r>
            <a:r>
              <a:rPr lang="en-US" dirty="0" smtClean="0">
                <a:latin typeface="Cambria" pitchFamily="18" charset="0"/>
              </a:rPr>
              <a:t>a   </a:t>
            </a:r>
          </a:p>
          <a:p>
            <a:r>
              <a:rPr lang="en-US" dirty="0" smtClean="0">
                <a:latin typeface="Cambria" pitchFamily="18" charset="0"/>
              </a:rPr>
              <a:t>  minimum of $4 </a:t>
            </a:r>
            <a:r>
              <a:rPr lang="en-US" dirty="0">
                <a:latin typeface="Cambria" pitchFamily="18" charset="0"/>
              </a:rPr>
              <a:t>million in capital </a:t>
            </a:r>
            <a:r>
              <a:rPr lang="en-US" dirty="0" smtClean="0">
                <a:latin typeface="Cambria" pitchFamily="18" charset="0"/>
              </a:rPr>
              <a:t>  </a:t>
            </a:r>
          </a:p>
          <a:p>
            <a:r>
              <a:rPr lang="en-US" dirty="0" smtClean="0">
                <a:latin typeface="Cambria" pitchFamily="18" charset="0"/>
              </a:rPr>
              <a:t>  spend and </a:t>
            </a:r>
            <a:r>
              <a:rPr lang="en-US" dirty="0">
                <a:latin typeface="Cambria" pitchFamily="18" charset="0"/>
              </a:rPr>
              <a:t>varying amounts of 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  annual </a:t>
            </a:r>
            <a:r>
              <a:rPr lang="en-US" dirty="0">
                <a:latin typeface="Cambria" pitchFamily="18" charset="0"/>
              </a:rPr>
              <a:t>operating costs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Attains </a:t>
            </a:r>
            <a:r>
              <a:rPr lang="en-US" dirty="0">
                <a:latin typeface="Cambria" pitchFamily="18" charset="0"/>
              </a:rPr>
              <a:t>compliance while keeping 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  customer </a:t>
            </a:r>
            <a:r>
              <a:rPr lang="en-US" dirty="0">
                <a:latin typeface="Cambria" pitchFamily="18" charset="0"/>
              </a:rPr>
              <a:t>costs down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Benefits </a:t>
            </a:r>
            <a:r>
              <a:rPr lang="en-US" dirty="0">
                <a:latin typeface="Cambria" pitchFamily="18" charset="0"/>
              </a:rPr>
              <a:t>partners’ missions/ 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 smtClean="0">
                <a:latin typeface="Cambria" pitchFamily="18" charset="0"/>
              </a:rPr>
              <a:t>  provides them resources and focus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wcp cover for engineeering pp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2962" y="1104900"/>
            <a:ext cx="4168775" cy="5210969"/>
          </a:xfrm>
          <a:prstGeom prst="rect">
            <a:avLst/>
          </a:prstGeom>
          <a:ln>
            <a:solidFill>
              <a:srgbClr val="007A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http://www.udel.edu/chem/white/NEDSA2011/DNS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962" y="5096669"/>
            <a:ext cx="1524000" cy="152400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85762" y="1120160"/>
            <a:ext cx="403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Social media – over 1000 hits on  </a:t>
            </a:r>
          </a:p>
          <a:p>
            <a:r>
              <a:rPr lang="en-US" dirty="0" smtClean="0">
                <a:latin typeface="Cambria" pitchFamily="18" charset="0"/>
              </a:rPr>
              <a:t>  video posted on YouTube and </a:t>
            </a:r>
          </a:p>
          <a:p>
            <a:r>
              <a:rPr lang="en-US" dirty="0" smtClean="0">
                <a:latin typeface="Cambria" pitchFamily="18" charset="0"/>
              </a:rPr>
              <a:t>  Content Delaware websites</a:t>
            </a:r>
          </a:p>
          <a:p>
            <a:endParaRPr lang="en-US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Delaware River Basin Commission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EPA Annual States Conference – five </a:t>
            </a:r>
          </a:p>
          <a:p>
            <a:r>
              <a:rPr lang="en-US" dirty="0" smtClean="0">
                <a:latin typeface="Cambria" pitchFamily="18" charset="0"/>
              </a:rPr>
              <a:t>   states and DC  regulators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Statewide awareness in Pennsylvania </a:t>
            </a:r>
          </a:p>
          <a:p>
            <a:r>
              <a:rPr lang="en-US" dirty="0" smtClean="0">
                <a:latin typeface="Cambria" pitchFamily="18" charset="0"/>
              </a:rPr>
              <a:t>  through PACD (Pennsylvania </a:t>
            </a:r>
          </a:p>
          <a:p>
            <a:r>
              <a:rPr lang="en-US" dirty="0" smtClean="0">
                <a:latin typeface="Cambria" pitchFamily="18" charset="0"/>
              </a:rPr>
              <a:t>  Association of Conservation </a:t>
            </a:r>
          </a:p>
          <a:p>
            <a:r>
              <a:rPr lang="en-US" dirty="0" smtClean="0">
                <a:latin typeface="Cambria" pitchFamily="18" charset="0"/>
              </a:rPr>
              <a:t>  Districts) publication and 2013  </a:t>
            </a:r>
          </a:p>
          <a:p>
            <a:r>
              <a:rPr lang="en-US" dirty="0" smtClean="0">
                <a:latin typeface="Cambria" pitchFamily="18" charset="0"/>
              </a:rPr>
              <a:t>  PACD bus tour presentation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Face Book </a:t>
            </a:r>
            <a:r>
              <a:rPr lang="en-US" dirty="0" smtClean="0">
                <a:latin typeface="Cambria" pitchFamily="18" charset="0"/>
              </a:rPr>
              <a:t> - CCCD posting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Web link to video on largest Delaware  </a:t>
            </a:r>
          </a:p>
          <a:p>
            <a:r>
              <a:rPr lang="en-US" dirty="0" smtClean="0">
                <a:latin typeface="Cambria" pitchFamily="18" charset="0"/>
              </a:rPr>
              <a:t>   nature organization’s website - DNS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5762" y="256362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mbria" pitchFamily="18" charset="0"/>
              </a:rPr>
              <a:t>Benefits of WCP Approach – </a:t>
            </a:r>
          </a:p>
          <a:p>
            <a:r>
              <a:rPr lang="en-US" sz="2400" b="1" dirty="0" smtClean="0">
                <a:latin typeface="Cambria" pitchFamily="18" charset="0"/>
              </a:rPr>
              <a:t>Stakeholder and Public Awareness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11270" name="Picture 6" descr="http://www.jeffbullas.com/wp-content/uploads/2012/05/35-Mind-Numbing-YouTube-Facts-Figures-and-Statistics-Infographi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2" y="1058069"/>
            <a:ext cx="1752600" cy="1752600"/>
          </a:xfrm>
          <a:prstGeom prst="rect">
            <a:avLst/>
          </a:prstGeom>
          <a:noFill/>
        </p:spPr>
      </p:pic>
      <p:pic>
        <p:nvPicPr>
          <p:cNvPr id="11266" name="Picture 2" descr="http://www.awra.org/proceedings/www99/w01/log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734469"/>
            <a:ext cx="2667000" cy="133350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962" y="1591469"/>
            <a:ext cx="2799973" cy="5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http://www.buttonshut.com/Facebook-Buttons/Facebook-Buttons-1-10-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562" y="5020469"/>
            <a:ext cx="1143000" cy="1143000"/>
          </a:xfrm>
          <a:prstGeom prst="rect">
            <a:avLst/>
          </a:prstGeom>
          <a:noFill/>
        </p:spPr>
      </p:pic>
      <p:pic>
        <p:nvPicPr>
          <p:cNvPr id="11274" name="Picture 10" descr="http://agtechonfarm.net/newsnotes/images/2011-04-08/chester_county_new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562" y="4334669"/>
            <a:ext cx="3352800" cy="615011"/>
          </a:xfrm>
          <a:prstGeom prst="rect">
            <a:avLst/>
          </a:prstGeom>
          <a:noFill/>
        </p:spPr>
      </p:pic>
      <p:pic>
        <p:nvPicPr>
          <p:cNvPr id="11272" name="Picture 8" descr="http://www.pscfo.com/members/Pacd%20logo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2" y="3115469"/>
            <a:ext cx="1600200" cy="145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18</a:t>
            </a:fld>
            <a:endParaRPr lang="fr-FR" dirty="0"/>
          </a:p>
        </p:txBody>
      </p:sp>
      <p:pic>
        <p:nvPicPr>
          <p:cNvPr id="9" name="Picture 8" descr="IMG_88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3962" y="600869"/>
            <a:ext cx="6400798" cy="4800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562" y="5477669"/>
            <a:ext cx="693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END - QUESTIONS?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ctrTitle"/>
          </p:nvPr>
        </p:nvSpPr>
        <p:spPr>
          <a:xfrm>
            <a:off x="4195763" y="1058863"/>
            <a:ext cx="4486275" cy="1716087"/>
          </a:xfrm>
        </p:spPr>
        <p:txBody>
          <a:bodyPr/>
          <a:lstStyle/>
          <a:p>
            <a:r>
              <a:rPr lang="en-US" b="1" dirty="0" smtClean="0"/>
              <a:t>United Water</a:t>
            </a:r>
            <a:br>
              <a:rPr lang="en-US" b="1" dirty="0" smtClean="0"/>
            </a:br>
            <a:r>
              <a:rPr lang="en-US" b="1" dirty="0" smtClean="0"/>
              <a:t>Delaware</a:t>
            </a:r>
          </a:p>
        </p:txBody>
      </p:sp>
      <p:sp>
        <p:nvSpPr>
          <p:cNvPr id="2867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4195763" y="2963863"/>
            <a:ext cx="5943600" cy="733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“Cut the Crypto”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Watershed Control Plan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71" y="413622"/>
            <a:ext cx="7680325" cy="663515"/>
          </a:xfrm>
        </p:spPr>
        <p:txBody>
          <a:bodyPr/>
          <a:lstStyle/>
          <a:p>
            <a:pPr algn="ctr">
              <a:spcBef>
                <a:spcPts val="1041"/>
              </a:spcBef>
            </a:pPr>
            <a:r>
              <a:rPr lang="en-US" sz="2300" dirty="0"/>
              <a:t>Crypto 0.079 oocysts/L Detected</a:t>
            </a:r>
            <a:br>
              <a:rPr lang="en-US" sz="2300" dirty="0"/>
            </a:br>
            <a:endParaRPr lang="en-US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1058069"/>
            <a:ext cx="8464550" cy="5334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BIN </a:t>
            </a:r>
            <a:r>
              <a:rPr lang="en-US" dirty="0">
                <a:solidFill>
                  <a:schemeClr val="tx1"/>
                </a:solidFill>
              </a:rPr>
              <a:t>2 </a:t>
            </a:r>
            <a:r>
              <a:rPr lang="en-US" u="sng" dirty="0">
                <a:solidFill>
                  <a:schemeClr val="tx1"/>
                </a:solidFill>
              </a:rPr>
              <a:t>&gt;</a:t>
            </a:r>
            <a:r>
              <a:rPr lang="en-US" dirty="0">
                <a:solidFill>
                  <a:schemeClr val="tx1"/>
                </a:solidFill>
              </a:rPr>
              <a:t> 0.075 to &lt;1.00 oocysts/L requires additional </a:t>
            </a:r>
            <a:r>
              <a:rPr lang="en-US" dirty="0" smtClean="0">
                <a:solidFill>
                  <a:schemeClr val="tx1"/>
                </a:solidFill>
              </a:rPr>
              <a:t>1-log </a:t>
            </a:r>
            <a:r>
              <a:rPr lang="en-US" dirty="0">
                <a:solidFill>
                  <a:schemeClr val="tx1"/>
                </a:solidFill>
              </a:rPr>
              <a:t>removal </a:t>
            </a:r>
            <a:r>
              <a:rPr lang="en-US" dirty="0" smtClean="0">
                <a:solidFill>
                  <a:schemeClr val="tx1"/>
                </a:solidFill>
              </a:rPr>
              <a:t>credit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sz="1800" u="sng" dirty="0"/>
              <a:t>Combined Filter (CFE) Performance</a:t>
            </a:r>
          </a:p>
          <a:p>
            <a:pPr lvl="3">
              <a:buFont typeface="Wingdings" pitchFamily="2" charset="2"/>
              <a:buChar char="q"/>
            </a:pPr>
            <a:r>
              <a:rPr lang="en-US" sz="1800" dirty="0"/>
              <a:t>0.5-log credit </a:t>
            </a:r>
          </a:p>
          <a:p>
            <a:pPr lvl="3">
              <a:buFont typeface="Wingdings" pitchFamily="2" charset="2"/>
              <a:buChar char="q"/>
            </a:pPr>
            <a:r>
              <a:rPr lang="en-US" sz="1800" dirty="0"/>
              <a:t>If CFE turbidity </a:t>
            </a:r>
            <a:r>
              <a:rPr lang="en-US" sz="1800" u="sng" dirty="0"/>
              <a:t>&lt;</a:t>
            </a:r>
            <a:r>
              <a:rPr lang="en-US" sz="1800" dirty="0"/>
              <a:t> 0.15 NTU in 95% of all monthly measurements</a:t>
            </a:r>
          </a:p>
          <a:p>
            <a:pPr marL="544165" lvl="3" indent="0">
              <a:buNone/>
            </a:pPr>
            <a:endParaRPr lang="en-US" sz="1800" dirty="0"/>
          </a:p>
          <a:p>
            <a:pPr lvl="2">
              <a:buFont typeface="Wingdings" pitchFamily="2" charset="2"/>
              <a:buChar char="q"/>
            </a:pPr>
            <a:r>
              <a:rPr lang="en-US" sz="1800" u="sng" dirty="0"/>
              <a:t>Watershed Control Plan (WCP)</a:t>
            </a:r>
          </a:p>
          <a:p>
            <a:pPr lvl="3">
              <a:buFont typeface="Wingdings" pitchFamily="2" charset="2"/>
              <a:buChar char="q"/>
            </a:pPr>
            <a:r>
              <a:rPr lang="en-US" sz="1800" dirty="0"/>
              <a:t>0.5-log credit </a:t>
            </a:r>
          </a:p>
          <a:p>
            <a:pPr lvl="3">
              <a:buFont typeface="Wingdings" pitchFamily="2" charset="2"/>
              <a:buChar char="q"/>
            </a:pPr>
            <a:r>
              <a:rPr lang="en-US" sz="1800" dirty="0"/>
              <a:t>Annual report demonstrating </a:t>
            </a:r>
            <a:r>
              <a:rPr lang="en-US" sz="1800" i="1" dirty="0"/>
              <a:t>Crypto.</a:t>
            </a:r>
            <a:r>
              <a:rPr lang="en-US" sz="1800" dirty="0"/>
              <a:t> reduction/avoidance </a:t>
            </a:r>
          </a:p>
          <a:p>
            <a:pPr marL="1357313" lvl="3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834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09562" y="5246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What is </a:t>
            </a:r>
            <a:r>
              <a:rPr lang="en-US" sz="2800" b="1" dirty="0" smtClean="0">
                <a:latin typeface="Cambria" pitchFamily="18" charset="0"/>
              </a:rPr>
              <a:t>the Watershed Control Plan?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62" y="1515269"/>
            <a:ext cx="3657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EPA compliance option for  </a:t>
            </a:r>
          </a:p>
          <a:p>
            <a:r>
              <a:rPr lang="en-US" sz="2200" dirty="0" smtClean="0">
                <a:latin typeface="Cambria" pitchFamily="18" charset="0"/>
              </a:rPr>
              <a:t>   LT2ESWTR = 1/2 log  </a:t>
            </a:r>
          </a:p>
          <a:p>
            <a:r>
              <a:rPr lang="en-US" sz="2200" dirty="0" smtClean="0">
                <a:latin typeface="Cambria" pitchFamily="18" charset="0"/>
              </a:rPr>
              <a:t>   credit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5 year plan to identify,  </a:t>
            </a:r>
          </a:p>
          <a:p>
            <a:r>
              <a:rPr lang="en-US" sz="2200" dirty="0" smtClean="0">
                <a:latin typeface="Cambria" pitchFamily="18" charset="0"/>
              </a:rPr>
              <a:t>   reduce and avoid future </a:t>
            </a:r>
          </a:p>
          <a:p>
            <a:r>
              <a:rPr lang="en-US" sz="2200" dirty="0" smtClean="0">
                <a:latin typeface="Cambria" pitchFamily="18" charset="0"/>
              </a:rPr>
              <a:t>   </a:t>
            </a:r>
            <a:r>
              <a:rPr lang="en-US" sz="2200" i="1" dirty="0" smtClean="0">
                <a:latin typeface="Cambria" pitchFamily="18" charset="0"/>
              </a:rPr>
              <a:t>cryptosporidium</a:t>
            </a:r>
            <a:r>
              <a:rPr lang="en-US" sz="2200" dirty="0" smtClean="0">
                <a:latin typeface="Cambria" pitchFamily="18" charset="0"/>
              </a:rPr>
              <a:t> loading  </a:t>
            </a:r>
          </a:p>
          <a:p>
            <a:r>
              <a:rPr lang="en-US" sz="2200" dirty="0" smtClean="0">
                <a:latin typeface="Cambria" pitchFamily="18" charset="0"/>
              </a:rPr>
              <a:t>   upstream of  treatment </a:t>
            </a:r>
          </a:p>
          <a:p>
            <a:r>
              <a:rPr lang="en-US" sz="2200" dirty="0" smtClean="0">
                <a:latin typeface="Cambria" pitchFamily="18" charset="0"/>
              </a:rPr>
              <a:t>   plant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14 structural and 11 non- </a:t>
            </a:r>
          </a:p>
          <a:p>
            <a:r>
              <a:rPr lang="en-US" sz="2200" dirty="0" smtClean="0">
                <a:latin typeface="Cambria" pitchFamily="18" charset="0"/>
              </a:rPr>
              <a:t>   structural projects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7 partnering entities </a:t>
            </a:r>
          </a:p>
          <a:p>
            <a:endParaRPr lang="en-US" dirty="0">
              <a:latin typeface="Cambria" pitchFamily="18" charset="0"/>
            </a:endParaRPr>
          </a:p>
        </p:txBody>
      </p:sp>
      <p:pic>
        <p:nvPicPr>
          <p:cNvPr id="7" name="Picture 6" descr="wcp cover for engineeering pp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1515269"/>
            <a:ext cx="3863975" cy="4829969"/>
          </a:xfrm>
          <a:prstGeom prst="rect">
            <a:avLst/>
          </a:prstGeom>
          <a:ln>
            <a:solidFill>
              <a:srgbClr val="007A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963" y="1287463"/>
            <a:ext cx="4038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indent="-342900"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7472" lvl="1" indent="-285750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31788" y="376238"/>
            <a:ext cx="8672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2438">
              <a:lnSpc>
                <a:spcPct val="90000"/>
              </a:lnSpc>
              <a:defRPr/>
            </a:pP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2325" y="6405563"/>
            <a:ext cx="558800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8D69AA-AACD-403F-B1AE-1D4829C371E8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09562" y="6008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Challenges and Concerns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" y="1591469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Novelty of approach – unchartered </a:t>
            </a:r>
          </a:p>
          <a:p>
            <a:r>
              <a:rPr lang="en-US" sz="2000" dirty="0" smtClean="0">
                <a:latin typeface="Cambria" pitchFamily="18" charset="0"/>
              </a:rPr>
              <a:t>   territory, first WCP in 5 states  </a:t>
            </a:r>
          </a:p>
          <a:p>
            <a:r>
              <a:rPr lang="en-US" sz="2000" dirty="0" smtClean="0">
                <a:latin typeface="Cambria" pitchFamily="18" charset="0"/>
              </a:rPr>
              <a:t>   under EPA Region 3 jurisdiction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Largest loading of </a:t>
            </a:r>
            <a:r>
              <a:rPr lang="en-US" sz="2000" i="1" dirty="0" smtClean="0">
                <a:latin typeface="Cambria" pitchFamily="18" charset="0"/>
              </a:rPr>
              <a:t>crypto.</a:t>
            </a:r>
            <a:r>
              <a:rPr lang="en-US" sz="2000" dirty="0" smtClean="0">
                <a:latin typeface="Cambria" pitchFamily="18" charset="0"/>
              </a:rPr>
              <a:t> is  </a:t>
            </a:r>
          </a:p>
          <a:p>
            <a:r>
              <a:rPr lang="en-US" sz="2000" dirty="0" smtClean="0">
                <a:latin typeface="Cambria" pitchFamily="18" charset="0"/>
              </a:rPr>
              <a:t>   occurring  in out of state</a:t>
            </a:r>
          </a:p>
          <a:p>
            <a:r>
              <a:rPr lang="en-US" sz="2000" dirty="0" smtClean="0">
                <a:latin typeface="Cambria" pitchFamily="18" charset="0"/>
              </a:rPr>
              <a:t>   portions of watersheds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We don’t own watershed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Identifying and financing projects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Willingness of property owners</a:t>
            </a:r>
          </a:p>
          <a:p>
            <a:r>
              <a:rPr lang="en-US" sz="2000" dirty="0" smtClean="0">
                <a:latin typeface="Cambria" pitchFamily="18" charset="0"/>
              </a:rPr>
              <a:t>   to agree to projects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81250" name="Picture 2" descr="http://miamiagentmagazine.com/wp-content/uploads/2012/03/challen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1529" y="1621421"/>
            <a:ext cx="4228633" cy="400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9" y="448469"/>
            <a:ext cx="7680325" cy="409575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UWDE’s WCP Approach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1286669"/>
            <a:ext cx="4308474" cy="5105400"/>
          </a:xfrm>
        </p:spPr>
        <p:txBody>
          <a:bodyPr>
            <a:normAutofit/>
          </a:bodyPr>
          <a:lstStyle/>
          <a:p>
            <a:r>
              <a:rPr lang="en-US" sz="2200" b="0" dirty="0" smtClean="0">
                <a:latin typeface="Cambria" pitchFamily="18" charset="0"/>
              </a:rPr>
              <a:t>Collaborate with upstream partners</a:t>
            </a:r>
          </a:p>
          <a:p>
            <a:r>
              <a:rPr lang="en-US" sz="2200" b="0" dirty="0" smtClean="0">
                <a:latin typeface="Cambria" pitchFamily="18" charset="0"/>
              </a:rPr>
              <a:t>Make key investments in incremental long term improvements</a:t>
            </a:r>
          </a:p>
          <a:p>
            <a:r>
              <a:rPr lang="en-US" sz="2200" b="0" dirty="0" smtClean="0">
                <a:latin typeface="Cambria" pitchFamily="18" charset="0"/>
              </a:rPr>
              <a:t>Provide technical, and/or financial assistance to the stakeholders with the capability to successfully plan and implement a specific project</a:t>
            </a:r>
          </a:p>
          <a:p>
            <a:r>
              <a:rPr lang="en-US" sz="2200" b="0" dirty="0" smtClean="0">
                <a:latin typeface="Cambria" pitchFamily="18" charset="0"/>
              </a:rPr>
              <a:t>Provide the groundwork for leveraging the use of other funding sources to broaden the impact of direct investments</a:t>
            </a:r>
            <a:endParaRPr lang="en-US" sz="2200" b="0" dirty="0">
              <a:latin typeface="Cambria" pitchFamily="18" charset="0"/>
            </a:endParaRPr>
          </a:p>
        </p:txBody>
      </p:sp>
      <p:pic>
        <p:nvPicPr>
          <p:cNvPr id="4" name="Picture 3" descr="wcp cover for engineeering pp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5362" y="1210469"/>
            <a:ext cx="3863975" cy="4829969"/>
          </a:xfrm>
          <a:prstGeom prst="rect">
            <a:avLst/>
          </a:prstGeom>
          <a:ln>
            <a:solidFill>
              <a:srgbClr val="007A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343694"/>
            <a:ext cx="7680325" cy="409575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Source Identification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1362869"/>
            <a:ext cx="4384674" cy="4297363"/>
          </a:xfrm>
        </p:spPr>
        <p:txBody>
          <a:bodyPr/>
          <a:lstStyle/>
          <a:p>
            <a:pPr>
              <a:buNone/>
            </a:pPr>
            <a:r>
              <a:rPr lang="en-US" sz="2200" b="0" dirty="0" smtClean="0">
                <a:latin typeface="Cambria" pitchFamily="18" charset="0"/>
              </a:rPr>
              <a:t>Involved the following activities:</a:t>
            </a:r>
          </a:p>
          <a:p>
            <a:pPr>
              <a:buNone/>
            </a:pPr>
            <a:endParaRPr lang="en-US" sz="2200" dirty="0" smtClean="0">
              <a:latin typeface="Cambria" pitchFamily="18" charset="0"/>
            </a:endParaRPr>
          </a:p>
          <a:p>
            <a:pPr>
              <a:buClrTx/>
              <a:buFont typeface="Cambria" pitchFamily="18" charset="0"/>
              <a:buChar char="•"/>
            </a:pPr>
            <a:r>
              <a:rPr lang="en-US" sz="2200" b="0" dirty="0" smtClean="0">
                <a:latin typeface="Cambria" pitchFamily="18" charset="0"/>
              </a:rPr>
              <a:t>Stakeholder outreach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200" b="0" dirty="0" smtClean="0">
                <a:latin typeface="Cambria" pitchFamily="18" charset="0"/>
              </a:rPr>
              <a:t>Watershed surveys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200" b="0" dirty="0" smtClean="0">
                <a:latin typeface="Cambria" pitchFamily="18" charset="0"/>
              </a:rPr>
              <a:t>Review of existing regulatory databases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200" b="0" dirty="0" smtClean="0">
                <a:latin typeface="Cambria" pitchFamily="18" charset="0"/>
              </a:rPr>
              <a:t>Review of reports, studies, TMDLs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200" b="0" dirty="0" smtClean="0">
                <a:latin typeface="Cambria" pitchFamily="18" charset="0"/>
              </a:rPr>
              <a:t>Analysis of water quality monitoring data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200" b="0" dirty="0" smtClean="0">
                <a:latin typeface="Cambria" pitchFamily="18" charset="0"/>
              </a:rPr>
              <a:t>Estimates of loadings from sources or geographical areas</a:t>
            </a:r>
            <a:endParaRPr lang="en-US" sz="2200" b="0" dirty="0">
              <a:latin typeface="Cambria" pitchFamily="18" charset="0"/>
            </a:endParaRPr>
          </a:p>
        </p:txBody>
      </p:sp>
      <p:pic>
        <p:nvPicPr>
          <p:cNvPr id="1026" name="Picture 2" descr="C:\Documents and Settings\thubbard\My Documents\traveling roadshow 2010\christina watershed map - red and white clay creeks.jpg"/>
          <p:cNvPicPr>
            <a:picLocks noChangeAspect="1" noChangeArrowheads="1"/>
          </p:cNvPicPr>
          <p:nvPr/>
        </p:nvPicPr>
        <p:blipFill>
          <a:blip r:embed="rId3" cstate="print"/>
          <a:srcRect r="3597"/>
          <a:stretch>
            <a:fillRect/>
          </a:stretch>
        </p:blipFill>
        <p:spPr bwMode="auto">
          <a:xfrm>
            <a:off x="4500562" y="1362869"/>
            <a:ext cx="4191000" cy="4787900"/>
          </a:xfrm>
          <a:prstGeom prst="rect">
            <a:avLst/>
          </a:prstGeom>
          <a:noFill/>
          <a:ln>
            <a:solidFill>
              <a:srgbClr val="007A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" y="600869"/>
            <a:ext cx="2965672" cy="407232"/>
          </a:xfrm>
        </p:spPr>
        <p:txBody>
          <a:bodyPr/>
          <a:lstStyle/>
          <a:p>
            <a:r>
              <a:rPr lang="en-US" sz="2800" dirty="0">
                <a:latin typeface="Cambria" pitchFamily="18" charset="0"/>
              </a:rPr>
              <a:t>Project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54" y="1286669"/>
            <a:ext cx="4086408" cy="3382443"/>
          </a:xfrm>
        </p:spPr>
        <p:txBody>
          <a:bodyPr/>
          <a:lstStyle/>
          <a:p>
            <a:r>
              <a:rPr lang="en-US" sz="1600" dirty="0">
                <a:latin typeface="Cambria" pitchFamily="18" charset="0"/>
              </a:rPr>
              <a:t> </a:t>
            </a:r>
            <a:r>
              <a:rPr lang="en-US" sz="2000" b="0" dirty="0" smtClean="0">
                <a:latin typeface="Cambria" pitchFamily="18" charset="0"/>
              </a:rPr>
              <a:t>Agricultural</a:t>
            </a:r>
          </a:p>
          <a:p>
            <a:endParaRPr lang="en-US" sz="2000" b="0" dirty="0">
              <a:latin typeface="Cambria" pitchFamily="18" charset="0"/>
            </a:endParaRPr>
          </a:p>
          <a:p>
            <a:r>
              <a:rPr lang="en-US" sz="2000" b="0" dirty="0">
                <a:latin typeface="Cambria" pitchFamily="18" charset="0"/>
              </a:rPr>
              <a:t> Mushroom Industry Manure </a:t>
            </a:r>
            <a:r>
              <a:rPr lang="en-US" sz="2000" b="0" dirty="0" smtClean="0">
                <a:latin typeface="Cambria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en-US" sz="2000" b="0" dirty="0" smtClean="0">
                <a:latin typeface="Cambria" pitchFamily="18" charset="0"/>
              </a:rPr>
              <a:t>      Management</a:t>
            </a:r>
          </a:p>
          <a:p>
            <a:pPr marL="0" indent="0">
              <a:buNone/>
            </a:pPr>
            <a:endParaRPr lang="en-US" sz="2000" b="0" dirty="0">
              <a:latin typeface="Cambria" pitchFamily="18" charset="0"/>
            </a:endParaRPr>
          </a:p>
          <a:p>
            <a:r>
              <a:rPr lang="en-US" sz="2000" b="0" dirty="0">
                <a:latin typeface="Cambria" pitchFamily="18" charset="0"/>
              </a:rPr>
              <a:t> Storm </a:t>
            </a:r>
            <a:r>
              <a:rPr lang="en-US" sz="2000" b="0" dirty="0" smtClean="0">
                <a:latin typeface="Cambria" pitchFamily="18" charset="0"/>
              </a:rPr>
              <a:t>water</a:t>
            </a:r>
          </a:p>
          <a:p>
            <a:endParaRPr lang="en-US" sz="2000" b="0" dirty="0">
              <a:latin typeface="Cambria" pitchFamily="18" charset="0"/>
            </a:endParaRPr>
          </a:p>
          <a:p>
            <a:r>
              <a:rPr lang="en-US" sz="2000" b="0" dirty="0">
                <a:latin typeface="Cambria" pitchFamily="18" charset="0"/>
              </a:rPr>
              <a:t> Riparian </a:t>
            </a:r>
            <a:r>
              <a:rPr lang="en-US" sz="2000" b="0" dirty="0" smtClean="0">
                <a:latin typeface="Cambria" pitchFamily="18" charset="0"/>
              </a:rPr>
              <a:t>Buffer</a:t>
            </a:r>
          </a:p>
          <a:p>
            <a:endParaRPr lang="en-US" sz="2000" b="0" dirty="0">
              <a:latin typeface="Cambria" pitchFamily="18" charset="0"/>
            </a:endParaRPr>
          </a:p>
          <a:p>
            <a:r>
              <a:rPr lang="en-US" sz="2000" b="0" dirty="0">
                <a:latin typeface="Cambria" pitchFamily="18" charset="0"/>
              </a:rPr>
              <a:t> Sewage </a:t>
            </a:r>
            <a:endParaRPr lang="en-US" sz="2000" b="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b="0" dirty="0">
                <a:latin typeface="Cambria" pitchFamily="18" charset="0"/>
              </a:rPr>
              <a:t> </a:t>
            </a:r>
            <a:r>
              <a:rPr lang="en-US" sz="2000" b="0" dirty="0" smtClean="0">
                <a:latin typeface="Cambria" pitchFamily="18" charset="0"/>
              </a:rPr>
              <a:t>     Treatment</a:t>
            </a:r>
          </a:p>
          <a:p>
            <a:endParaRPr lang="en-US" sz="2000" b="0" dirty="0">
              <a:latin typeface="Cambria" pitchFamily="18" charset="0"/>
            </a:endParaRPr>
          </a:p>
          <a:p>
            <a:r>
              <a:rPr lang="en-US" sz="2000" b="0" dirty="0">
                <a:latin typeface="Cambria" pitchFamily="18" charset="0"/>
              </a:rPr>
              <a:t> 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562" y="145916"/>
            <a:ext cx="3410212" cy="2748891"/>
          </a:xfrm>
          <a:prstGeom prst="rect">
            <a:avLst/>
          </a:prstGeom>
        </p:spPr>
      </p:pic>
      <p:pic>
        <p:nvPicPr>
          <p:cNvPr id="6" name="Picture 5" descr="IMG_43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162" y="3496469"/>
            <a:ext cx="3162954" cy="2583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183" y="2995043"/>
            <a:ext cx="3204979" cy="25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16" y="981869"/>
            <a:ext cx="7018746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162" y="37226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Agricultural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26" y="829469"/>
            <a:ext cx="7309336" cy="5554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562" y="29606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Manure Management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_PPT4-colorTemplate">
  <a:themeElements>
    <a:clrScheme name="2_Titre_fondBlanc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CAEDC"/>
      </a:accent1>
      <a:accent2>
        <a:srgbClr val="ACC22D"/>
      </a:accent2>
      <a:accent3>
        <a:srgbClr val="FFFFFF"/>
      </a:accent3>
      <a:accent4>
        <a:srgbClr val="000000"/>
      </a:accent4>
      <a:accent5>
        <a:srgbClr val="B2D3EB"/>
      </a:accent5>
      <a:accent6>
        <a:srgbClr val="9BB028"/>
      </a:accent6>
      <a:hlink>
        <a:srgbClr val="000000"/>
      </a:hlink>
      <a:folHlink>
        <a:srgbClr val="4CAEDC"/>
      </a:folHlink>
    </a:clrScheme>
    <a:fontScheme name="2_Titre_fondBlanc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Titre_fondBlanc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4CAEDC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B2D3EB"/>
        </a:accent5>
        <a:accent6>
          <a:srgbClr val="9BB028"/>
        </a:accent6>
        <a:hlink>
          <a:srgbClr val="000000"/>
        </a:hlink>
        <a:folHlink>
          <a:srgbClr val="4CAE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UW_bleu">
  <a:themeElements>
    <a:clrScheme name="4_UW_bleu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CAEDC"/>
      </a:accent1>
      <a:accent2>
        <a:srgbClr val="ACC22D"/>
      </a:accent2>
      <a:accent3>
        <a:srgbClr val="FFFFFF"/>
      </a:accent3>
      <a:accent4>
        <a:srgbClr val="000000"/>
      </a:accent4>
      <a:accent5>
        <a:srgbClr val="B2D3EB"/>
      </a:accent5>
      <a:accent6>
        <a:srgbClr val="9BB028"/>
      </a:accent6>
      <a:hlink>
        <a:srgbClr val="000000"/>
      </a:hlink>
      <a:folHlink>
        <a:srgbClr val="4CAEDC"/>
      </a:folHlink>
    </a:clrScheme>
    <a:fontScheme name="4_UW_ble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UW_bleu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4CAEDC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B2D3EB"/>
        </a:accent5>
        <a:accent6>
          <a:srgbClr val="9BB028"/>
        </a:accent6>
        <a:hlink>
          <a:srgbClr val="000000"/>
        </a:hlink>
        <a:folHlink>
          <a:srgbClr val="4CAE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jaune">
  <a:themeElements>
    <a:clrScheme name="jaune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CAEDC"/>
      </a:accent1>
      <a:accent2>
        <a:srgbClr val="ACC22D"/>
      </a:accent2>
      <a:accent3>
        <a:srgbClr val="FFFFFF"/>
      </a:accent3>
      <a:accent4>
        <a:srgbClr val="000000"/>
      </a:accent4>
      <a:accent5>
        <a:srgbClr val="B2D3EB"/>
      </a:accent5>
      <a:accent6>
        <a:srgbClr val="9BB028"/>
      </a:accent6>
      <a:hlink>
        <a:srgbClr val="000000"/>
      </a:hlink>
      <a:folHlink>
        <a:srgbClr val="4CAEDC"/>
      </a:folHlink>
    </a:clrScheme>
    <a:fontScheme name="jaun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jaune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4CAEDC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B2D3EB"/>
        </a:accent5>
        <a:accent6>
          <a:srgbClr val="9BB028"/>
        </a:accent6>
        <a:hlink>
          <a:srgbClr val="000000"/>
        </a:hlink>
        <a:folHlink>
          <a:srgbClr val="4CAE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nited Wat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9E8"/>
      </a:accent1>
      <a:accent2>
        <a:srgbClr val="99CA3C"/>
      </a:accent2>
      <a:accent3>
        <a:srgbClr val="F36F21"/>
      </a:accent3>
      <a:accent4>
        <a:srgbClr val="9C3F97"/>
      </a:accent4>
      <a:accent5>
        <a:srgbClr val="FFC20E"/>
      </a:accent5>
      <a:accent6>
        <a:srgbClr val="98A1BA"/>
      </a:accent6>
      <a:hlink>
        <a:srgbClr val="FFC20E"/>
      </a:hlink>
      <a:folHlink>
        <a:srgbClr val="D3D7E3"/>
      </a:folHlink>
    </a:clrScheme>
    <a:fontScheme name="History H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United Wat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9E8"/>
      </a:accent1>
      <a:accent2>
        <a:srgbClr val="99CA3C"/>
      </a:accent2>
      <a:accent3>
        <a:srgbClr val="F36F21"/>
      </a:accent3>
      <a:accent4>
        <a:srgbClr val="9C3F97"/>
      </a:accent4>
      <a:accent5>
        <a:srgbClr val="FFC20E"/>
      </a:accent5>
      <a:accent6>
        <a:srgbClr val="98A1BA"/>
      </a:accent6>
      <a:hlink>
        <a:srgbClr val="FFC20E"/>
      </a:hlink>
      <a:folHlink>
        <a:srgbClr val="D3D7E3"/>
      </a:folHlink>
    </a:clrScheme>
    <a:fontScheme name="History H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UW_bleu">
  <a:themeElements>
    <a:clrScheme name="3_UW_bleu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CAEDC"/>
      </a:accent1>
      <a:accent2>
        <a:srgbClr val="ACC22D"/>
      </a:accent2>
      <a:accent3>
        <a:srgbClr val="FFFFFF"/>
      </a:accent3>
      <a:accent4>
        <a:srgbClr val="000000"/>
      </a:accent4>
      <a:accent5>
        <a:srgbClr val="B2D3EB"/>
      </a:accent5>
      <a:accent6>
        <a:srgbClr val="9BB028"/>
      </a:accent6>
      <a:hlink>
        <a:srgbClr val="000000"/>
      </a:hlink>
      <a:folHlink>
        <a:srgbClr val="4CAEDC"/>
      </a:folHlink>
    </a:clrScheme>
    <a:fontScheme name="3_UW_ble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UW_bleu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4CAEDC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B2D3EB"/>
        </a:accent5>
        <a:accent6>
          <a:srgbClr val="9BB028"/>
        </a:accent6>
        <a:hlink>
          <a:srgbClr val="000000"/>
        </a:hlink>
        <a:folHlink>
          <a:srgbClr val="4CAE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UW_bleu">
  <a:themeElements>
    <a:clrScheme name="4_UW_bleu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CAEDC"/>
      </a:accent1>
      <a:accent2>
        <a:srgbClr val="ACC22D"/>
      </a:accent2>
      <a:accent3>
        <a:srgbClr val="FFFFFF"/>
      </a:accent3>
      <a:accent4>
        <a:srgbClr val="000000"/>
      </a:accent4>
      <a:accent5>
        <a:srgbClr val="B2D3EB"/>
      </a:accent5>
      <a:accent6>
        <a:srgbClr val="9BB028"/>
      </a:accent6>
      <a:hlink>
        <a:srgbClr val="000000"/>
      </a:hlink>
      <a:folHlink>
        <a:srgbClr val="4CAEDC"/>
      </a:folHlink>
    </a:clrScheme>
    <a:fontScheme name="4_UW_ble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UW_bleu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4CAEDC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B2D3EB"/>
        </a:accent5>
        <a:accent6>
          <a:srgbClr val="9BB028"/>
        </a:accent6>
        <a:hlink>
          <a:srgbClr val="000000"/>
        </a:hlink>
        <a:folHlink>
          <a:srgbClr val="4CAE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0FCFBA87A1E4187243226AAF0CAA0" ma:contentTypeVersion="1" ma:contentTypeDescription="Create a new document." ma:contentTypeScope="" ma:versionID="29deedc5461059cef8b7f1bb9a14c34d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a4130a5c816c714677b48ec486683f59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8" nillable="true" ma:displayName="Date Created" ma:default="[today]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DCDateCreated xmlns="http://schemas.microsoft.com/sharepoint/v3/fields">2009-12-10T13:58:08+00:00</_DCDateCreated>
  </documentManagement>
</p:properties>
</file>

<file path=customXml/itemProps1.xml><?xml version="1.0" encoding="utf-8"?>
<ds:datastoreItem xmlns:ds="http://schemas.openxmlformats.org/officeDocument/2006/customXml" ds:itemID="{231CFBC2-48F1-4146-AC04-F5B5A139A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34A17-8FF8-4C65-8E4F-85A4B2767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BC266B7-B3F0-4AD9-90B2-92D80B61380D}">
  <ds:schemaRefs>
    <ds:schemaRef ds:uri="http://purl.org/dc/terms/"/>
    <ds:schemaRef ds:uri="http://purl.org/dc/dcmitype/"/>
    <ds:schemaRef ds:uri="http://schemas.microsoft.com/sharepoint/v3/field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UW_PPT4-colorTemplate</Template>
  <TotalTime>6639</TotalTime>
  <Words>752</Words>
  <Application>Microsoft Office PowerPoint</Application>
  <PresentationFormat>Custom</PresentationFormat>
  <Paragraphs>240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UW_PPT4-colorTemplate</vt:lpstr>
      <vt:lpstr>1_Office Theme</vt:lpstr>
      <vt:lpstr>Custom Design</vt:lpstr>
      <vt:lpstr>1_Custom Design</vt:lpstr>
      <vt:lpstr>2_Custom Design</vt:lpstr>
      <vt:lpstr>3_Custom Design</vt:lpstr>
      <vt:lpstr>Office Theme</vt:lpstr>
      <vt:lpstr>3_UW_bleu</vt:lpstr>
      <vt:lpstr>4_UW_bleu</vt:lpstr>
      <vt:lpstr>5_UW_bleu</vt:lpstr>
      <vt:lpstr>jaune</vt:lpstr>
      <vt:lpstr>United Water Delaware</vt:lpstr>
      <vt:lpstr>Crypto 0.079 oocysts/L Detected </vt:lpstr>
      <vt:lpstr>PowerPoint Presentation</vt:lpstr>
      <vt:lpstr>PowerPoint Presentation</vt:lpstr>
      <vt:lpstr>UWDE’s WCP Approach</vt:lpstr>
      <vt:lpstr>Source Identification</vt:lpstr>
      <vt:lpstr>Project Types</vt:lpstr>
      <vt:lpstr>PowerPoint Presentation</vt:lpstr>
      <vt:lpstr>PowerPoint Presentation</vt:lpstr>
      <vt:lpstr>Stormwater – Dog Waste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United Water Delaware</vt:lpstr>
    </vt:vector>
  </TitlesOfParts>
  <Company>United 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 Water</dc:creator>
  <cp:lastModifiedBy>DTAdmin</cp:lastModifiedBy>
  <cp:revision>246</cp:revision>
  <cp:lastPrinted>2013-08-08T17:49:30Z</cp:lastPrinted>
  <dcterms:created xsi:type="dcterms:W3CDTF">2009-07-17T13:29:14Z</dcterms:created>
  <dcterms:modified xsi:type="dcterms:W3CDTF">2013-08-08T19:00:25Z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0x0101009CE0FCFBA87A1E4187243226AAF0CAA0</vt:lpwstr>
  </property>
  <property fmtid="{D5CDD505-2E9C-101B-9397-08002B2CF9AE}" pid="3" name="Order">
    <vt:r8>500</vt:r8>
  </property>
</Properties>
</file>