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87" r:id="rId3"/>
    <p:sldId id="295" r:id="rId4"/>
    <p:sldId id="291" r:id="rId5"/>
    <p:sldId id="319" r:id="rId6"/>
    <p:sldId id="261" r:id="rId7"/>
    <p:sldId id="293" r:id="rId8"/>
    <p:sldId id="280" r:id="rId9"/>
    <p:sldId id="285" r:id="rId10"/>
    <p:sldId id="318" r:id="rId11"/>
    <p:sldId id="259" r:id="rId12"/>
    <p:sldId id="294" r:id="rId13"/>
  </p:sldIdLst>
  <p:sldSz cx="9144000" cy="6858000" type="screen4x3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89">
          <p15:clr>
            <a:srgbClr val="A4A3A4"/>
          </p15:clr>
        </p15:guide>
        <p15:guide id="2" pos="29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90" autoAdjust="0"/>
    <p:restoredTop sz="71551" autoAdjust="0"/>
  </p:normalViewPr>
  <p:slideViewPr>
    <p:cSldViewPr>
      <p:cViewPr varScale="1">
        <p:scale>
          <a:sx n="77" d="100"/>
          <a:sy n="77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1794" y="-108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19" cy="347624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947" y="0"/>
            <a:ext cx="4002019" cy="347624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733B344E-BE38-47C7-BE2C-3ECBF323FCD0}" type="datetimeFigureOut">
              <a:rPr lang="en-US" smtClean="0"/>
              <a:t>9/29/14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1257"/>
            <a:ext cx="4002019" cy="347624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947" y="6601257"/>
            <a:ext cx="4002019" cy="347624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08E1299-3649-4448-BF51-1091211E0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51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03136" cy="347742"/>
          </a:xfrm>
          <a:prstGeom prst="rect">
            <a:avLst/>
          </a:prstGeom>
        </p:spPr>
        <p:txBody>
          <a:bodyPr vert="horz" lIns="90752" tIns="45377" rIns="90752" bIns="453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0851" y="0"/>
            <a:ext cx="4003136" cy="347742"/>
          </a:xfrm>
          <a:prstGeom prst="rect">
            <a:avLst/>
          </a:prstGeom>
        </p:spPr>
        <p:txBody>
          <a:bodyPr vert="horz" lIns="90752" tIns="45377" rIns="90752" bIns="45377" rtlCol="0"/>
          <a:lstStyle>
            <a:lvl1pPr algn="r">
              <a:defRPr sz="1200"/>
            </a:lvl1pPr>
          </a:lstStyle>
          <a:p>
            <a:fld id="{A11524CF-E91E-4308-92B7-F9D040C8CFAC}" type="datetimeFigureOut">
              <a:rPr lang="en-US" smtClean="0"/>
              <a:t>9/29/14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9725" y="520700"/>
            <a:ext cx="34766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2" tIns="45377" rIns="90752" bIns="453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446" y="3301761"/>
            <a:ext cx="7387187" cy="3127297"/>
          </a:xfrm>
          <a:prstGeom prst="rect">
            <a:avLst/>
          </a:prstGeom>
        </p:spPr>
        <p:txBody>
          <a:bodyPr vert="horz" lIns="90752" tIns="45377" rIns="90752" bIns="453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01146"/>
            <a:ext cx="4003136" cy="347742"/>
          </a:xfrm>
          <a:prstGeom prst="rect">
            <a:avLst/>
          </a:prstGeom>
        </p:spPr>
        <p:txBody>
          <a:bodyPr vert="horz" lIns="90752" tIns="45377" rIns="90752" bIns="453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0851" y="6601146"/>
            <a:ext cx="4003136" cy="347742"/>
          </a:xfrm>
          <a:prstGeom prst="rect">
            <a:avLst/>
          </a:prstGeom>
        </p:spPr>
        <p:txBody>
          <a:bodyPr vert="horz" lIns="90752" tIns="45377" rIns="90752" bIns="45377" rtlCol="0" anchor="b"/>
          <a:lstStyle>
            <a:lvl1pPr algn="r">
              <a:defRPr sz="1200"/>
            </a:lvl1pPr>
          </a:lstStyle>
          <a:p>
            <a:fld id="{2BF0860F-BCDF-4AA6-ADD1-D674E1F82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6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1288" y="3303018"/>
            <a:ext cx="7387187" cy="3127297"/>
          </a:xfrm>
        </p:spPr>
        <p:txBody>
          <a:bodyPr/>
          <a:lstStyle/>
          <a:p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860F-BCDF-4AA6-ADD1-D674E1F82E8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66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860F-BCDF-4AA6-ADD1-D674E1F82E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60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860F-BCDF-4AA6-ADD1-D674E1F82E8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7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860F-BCDF-4AA6-ADD1-D674E1F82E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2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860F-BCDF-4AA6-ADD1-D674E1F82E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20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860F-BCDF-4AA6-ADD1-D674E1F82E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60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860F-BCDF-4AA6-ADD1-D674E1F82E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3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860F-BCDF-4AA6-ADD1-D674E1F82E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77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860F-BCDF-4AA6-ADD1-D674E1F82E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92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860F-BCDF-4AA6-ADD1-D674E1F82E8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8760" y="3589717"/>
            <a:ext cx="78985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us, the question was – how do we use the Foundation’s funds to maximize impact?</a:t>
            </a:r>
          </a:p>
          <a:p>
            <a:endParaRPr lang="en-US" dirty="0"/>
          </a:p>
          <a:p>
            <a:r>
              <a:rPr lang="en-US" dirty="0" smtClean="0"/>
              <a:t>And how will we know that we’re succeeding?</a:t>
            </a:r>
          </a:p>
          <a:p>
            <a:endParaRPr lang="en-US" dirty="0"/>
          </a:p>
          <a:p>
            <a:r>
              <a:rPr lang="en-US" dirty="0" smtClean="0"/>
              <a:t>As we designed our watershed protection grantmaking strategy, these are questions we wanted to be able to address.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77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860F-BCDF-4AA6-ADD1-D674E1F82E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6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B5AA-1FFB-4171-BA44-7DE0A16A9988}" type="datetime1">
              <a:rPr lang="en-US" smtClean="0"/>
              <a:t>9/29/14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1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F555-B902-44DB-9C2E-C3FB0D3535CE}" type="datetime1">
              <a:rPr lang="en-US" smtClean="0"/>
              <a:t>9/29/14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9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2512-EEF8-4DBC-98FC-55C75032AE9B}" type="datetime1">
              <a:rPr lang="en-US" smtClean="0"/>
              <a:t>9/29/14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0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B5AA-1FFB-4171-BA44-7DE0A16A99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0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E82A-05BB-455B-9264-DF4B171EFA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www.williampennfoundation.org/images/logo.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" y="0"/>
            <a:ext cx="266046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229600" cy="533400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sz="2400" b="1" dirty="0" smtClean="0">
                <a:ea typeface="+mj-ea"/>
              </a:rPr>
              <a:t>Strategies for Watershed Protection</a:t>
            </a:r>
            <a:endParaRPr lang="en-US" sz="2400" b="1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2293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728B-62E6-4F8C-BF45-B599C7F301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1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A90-5DDA-44CB-8E91-D3C62C5D19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56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2B2D-C078-45FF-BFF2-117AA5752A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49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FD84-0D58-4C68-8717-5C3250D9EF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33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2B47-6D67-402A-9D28-03E10643D9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75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0587-DEB5-4908-B0CF-0DDB2B902A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3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E82A-05BB-455B-9264-DF4B171EFAEA}" type="datetime1">
              <a:rPr lang="en-US" smtClean="0"/>
              <a:t>9/29/14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5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4B9-8135-4082-988E-7EA8EC36B7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73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F555-B902-44DB-9C2E-C3FB0D3535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24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2512-EEF8-4DBC-98FC-55C75032AE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2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728B-62E6-4F8C-BF45-B599C7F30175}" type="datetime1">
              <a:rPr lang="en-US" smtClean="0"/>
              <a:t>9/29/14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9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A90-5DDA-44CB-8E91-D3C62C5D1901}" type="datetime1">
              <a:rPr lang="en-US" smtClean="0"/>
              <a:t>9/29/14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1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2B2D-C078-45FF-BFF2-117AA5752AC3}" type="datetime1">
              <a:rPr lang="en-US" smtClean="0"/>
              <a:t>9/29/14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FD84-0D58-4C68-8717-5C3250D9EFB5}" type="datetime1">
              <a:rPr lang="en-US" smtClean="0"/>
              <a:t>9/29/14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2B47-6D67-402A-9D28-03E10643D9B9}" type="datetime1">
              <a:rPr lang="en-US" smtClean="0"/>
              <a:t>9/29/14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9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0587-DEB5-4908-B0CF-0DDB2B902A23}" type="datetime1">
              <a:rPr lang="en-US" smtClean="0"/>
              <a:t>9/29/14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7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4B9-8135-4082-988E-7EA8EC36B749}" type="datetime1">
              <a:rPr lang="en-US" smtClean="0"/>
              <a:t>9/29/14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3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F28FF-E459-4B56-BC55-5FAFAEDEBE5D}" type="datetime1">
              <a:rPr lang="en-US" smtClean="0"/>
              <a:t>9/29/14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8FFA8-6E9E-4343-8A59-75420A8A8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F28FF-E459-4B56-BC55-5FAFAEDEBE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8FFA8-6E9E-4343-8A59-75420A8A8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3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jpeg"/><Relationship Id="rId1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0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.gif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04191"/>
            <a:ext cx="8842036" cy="119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1676400"/>
            <a:ext cx="5562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EPA Region 2 &amp; Region 3</a:t>
            </a:r>
          </a:p>
          <a:p>
            <a:pPr algn="ctr"/>
            <a:r>
              <a:rPr lang="en-US" sz="1400" b="1" dirty="0" smtClean="0"/>
              <a:t>September 2014 Webinar Presentation</a:t>
            </a:r>
            <a:endParaRPr lang="en-US" sz="1000" b="1" dirty="0"/>
          </a:p>
          <a:p>
            <a:pPr algn="ctr"/>
            <a:r>
              <a:rPr lang="en-US" sz="2400" b="1" i="1" dirty="0" smtClean="0">
                <a:solidFill>
                  <a:srgbClr val="00FF99"/>
                </a:solidFill>
              </a:rPr>
              <a:t>DELAWARE RIVER WATERSHED INITATIVE</a:t>
            </a:r>
          </a:p>
          <a:p>
            <a:pPr algn="ctr"/>
            <a:r>
              <a:rPr lang="en-US" sz="1400" b="1" i="1" dirty="0" smtClean="0">
                <a:solidFill>
                  <a:srgbClr val="00FF99"/>
                </a:solidFill>
              </a:rPr>
              <a:t>Accelerating Conservation, Assessing Impact</a:t>
            </a:r>
            <a:endParaRPr lang="en-US" sz="1000" b="1" i="1" dirty="0" smtClean="0">
              <a:solidFill>
                <a:srgbClr val="00FF99"/>
              </a:solidFill>
            </a:endParaRPr>
          </a:p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eaturing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NJ HIGHLANDS CLUSTER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76200"/>
            <a:ext cx="2315674" cy="800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3317554"/>
            <a:ext cx="5562600" cy="34642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91400" y="3276600"/>
            <a:ext cx="1524000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B0F0"/>
                </a:solidFill>
              </a:rPr>
              <a:t>New Jersey Highlands Coalition</a:t>
            </a:r>
          </a:p>
          <a:p>
            <a:pPr>
              <a:defRPr/>
            </a:pPr>
            <a:endParaRPr lang="en-US" sz="400" dirty="0" smtClean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1100" dirty="0" smtClean="0">
                <a:solidFill>
                  <a:srgbClr val="00B050"/>
                </a:solidFill>
              </a:rPr>
              <a:t>North </a:t>
            </a:r>
            <a:r>
              <a:rPr lang="en-US" sz="1100" dirty="0">
                <a:solidFill>
                  <a:srgbClr val="00B050"/>
                </a:solidFill>
              </a:rPr>
              <a:t>Jersey </a:t>
            </a:r>
            <a:r>
              <a:rPr lang="en-US" sz="1100" dirty="0" smtClean="0">
                <a:solidFill>
                  <a:srgbClr val="00B050"/>
                </a:solidFill>
              </a:rPr>
              <a:t>RC&amp;D</a:t>
            </a:r>
          </a:p>
          <a:p>
            <a:pPr>
              <a:defRPr/>
            </a:pPr>
            <a:endParaRPr lang="en-US" sz="400" dirty="0"/>
          </a:p>
          <a:p>
            <a:pPr>
              <a:defRPr/>
            </a:pPr>
            <a:r>
              <a:rPr lang="en-US" sz="1100" dirty="0">
                <a:solidFill>
                  <a:srgbClr val="00B0F0"/>
                </a:solidFill>
              </a:rPr>
              <a:t>The Land Conservancy of New </a:t>
            </a:r>
            <a:r>
              <a:rPr lang="en-US" sz="1100" dirty="0" smtClean="0">
                <a:solidFill>
                  <a:srgbClr val="00B0F0"/>
                </a:solidFill>
              </a:rPr>
              <a:t>Jersey</a:t>
            </a:r>
          </a:p>
          <a:p>
            <a:pPr>
              <a:defRPr/>
            </a:pPr>
            <a:endParaRPr lang="en-US" sz="400" dirty="0"/>
          </a:p>
          <a:p>
            <a:pPr>
              <a:defRPr/>
            </a:pPr>
            <a:r>
              <a:rPr lang="en-US" sz="1100" dirty="0">
                <a:solidFill>
                  <a:srgbClr val="00B050"/>
                </a:solidFill>
              </a:rPr>
              <a:t>The Nature </a:t>
            </a:r>
            <a:r>
              <a:rPr lang="en-US" sz="1100" dirty="0" smtClean="0">
                <a:solidFill>
                  <a:srgbClr val="00B050"/>
                </a:solidFill>
              </a:rPr>
              <a:t>Conservancy</a:t>
            </a:r>
          </a:p>
          <a:p>
            <a:pPr>
              <a:defRPr/>
            </a:pPr>
            <a:endParaRPr lang="en-US" sz="4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rgbClr val="00B0F0"/>
                </a:solidFill>
              </a:rPr>
              <a:t>Trout </a:t>
            </a:r>
            <a:r>
              <a:rPr lang="en-US" sz="1100" dirty="0" smtClean="0">
                <a:solidFill>
                  <a:srgbClr val="00B0F0"/>
                </a:solidFill>
              </a:rPr>
              <a:t>Unlimited</a:t>
            </a:r>
          </a:p>
          <a:p>
            <a:pPr>
              <a:defRPr/>
            </a:pPr>
            <a:endParaRPr lang="en-US" sz="4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rgbClr val="00B050"/>
                </a:solidFill>
              </a:rPr>
              <a:t>Trust for Public </a:t>
            </a:r>
            <a:r>
              <a:rPr lang="en-US" sz="1100" dirty="0" smtClean="0">
                <a:solidFill>
                  <a:srgbClr val="00B050"/>
                </a:solidFill>
              </a:rPr>
              <a:t>Lands</a:t>
            </a:r>
          </a:p>
          <a:p>
            <a:pPr>
              <a:defRPr/>
            </a:pPr>
            <a:endParaRPr lang="en-US" sz="400" dirty="0"/>
          </a:p>
          <a:p>
            <a:pPr>
              <a:defRPr/>
            </a:pPr>
            <a:r>
              <a:rPr lang="en-US" sz="1100" dirty="0">
                <a:solidFill>
                  <a:srgbClr val="00B0F0"/>
                </a:solidFill>
              </a:rPr>
              <a:t>Wallkill River Watershed Management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599" y="3276600"/>
            <a:ext cx="1310237" cy="2708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B050"/>
                </a:solidFill>
              </a:rPr>
              <a:t>Association of New Jersey Environmental </a:t>
            </a:r>
            <a:r>
              <a:rPr lang="en-US" sz="1100" dirty="0" smtClean="0">
                <a:solidFill>
                  <a:srgbClr val="00B050"/>
                </a:solidFill>
              </a:rPr>
              <a:t>Commissions</a:t>
            </a:r>
          </a:p>
          <a:p>
            <a:pPr>
              <a:defRPr/>
            </a:pPr>
            <a:endParaRPr lang="en-US" sz="4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rgbClr val="00B0F0"/>
                </a:solidFill>
              </a:rPr>
              <a:t>Hunterdon Land </a:t>
            </a:r>
            <a:r>
              <a:rPr lang="en-US" sz="1100" dirty="0" smtClean="0">
                <a:solidFill>
                  <a:srgbClr val="00B0F0"/>
                </a:solidFill>
              </a:rPr>
              <a:t>Trust</a:t>
            </a:r>
          </a:p>
          <a:p>
            <a:pPr>
              <a:defRPr/>
            </a:pPr>
            <a:endParaRPr lang="en-US" sz="4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rgbClr val="00B050"/>
                </a:solidFill>
              </a:rPr>
              <a:t>Musconetcong Watershed </a:t>
            </a:r>
            <a:r>
              <a:rPr lang="en-US" sz="1100" dirty="0" smtClean="0">
                <a:solidFill>
                  <a:srgbClr val="00B050"/>
                </a:solidFill>
              </a:rPr>
              <a:t>Association</a:t>
            </a:r>
          </a:p>
          <a:p>
            <a:pPr>
              <a:defRPr/>
            </a:pPr>
            <a:endParaRPr lang="en-US" sz="4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rgbClr val="00B0F0"/>
                </a:solidFill>
              </a:rPr>
              <a:t>New Jersey Audubon </a:t>
            </a:r>
            <a:r>
              <a:rPr lang="en-US" sz="1100" dirty="0" smtClean="0">
                <a:solidFill>
                  <a:srgbClr val="00B0F0"/>
                </a:solidFill>
              </a:rPr>
              <a:t>Society</a:t>
            </a:r>
          </a:p>
          <a:p>
            <a:pPr>
              <a:defRPr/>
            </a:pPr>
            <a:endParaRPr lang="en-US" sz="4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rgbClr val="00B050"/>
                </a:solidFill>
              </a:rPr>
              <a:t>New Jersey Conservation </a:t>
            </a:r>
            <a:r>
              <a:rPr lang="en-US" sz="1100" dirty="0" smtClean="0">
                <a:solidFill>
                  <a:srgbClr val="00B050"/>
                </a:solidFill>
              </a:rPr>
              <a:t>Foundation</a:t>
            </a:r>
          </a:p>
        </p:txBody>
      </p:sp>
    </p:spTree>
    <p:extLst>
      <p:ext uri="{BB962C8B-B14F-4D97-AF65-F5344CB8AC3E}">
        <p14:creationId xmlns:p14="http://schemas.microsoft.com/office/powerpoint/2010/main" val="381194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32223" y="2286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886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023" y="1752600"/>
            <a:ext cx="3886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8119" cy="173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33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021" y="1508521"/>
            <a:ext cx="3712179" cy="153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105097"/>
            <a:ext cx="4495800" cy="336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505200" y="1981200"/>
            <a:ext cx="838200" cy="6096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20000" y="4267200"/>
            <a:ext cx="762000" cy="6858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013200"/>
            <a:ext cx="4065188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495800" y="838200"/>
            <a:ext cx="0" cy="5635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14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8499" y="76200"/>
            <a:ext cx="4985501" cy="2819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FF99"/>
                </a:solidFill>
              </a:rPr>
              <a:t>Delaware River Watershed</a:t>
            </a:r>
            <a:br>
              <a:rPr lang="en-US" sz="3200" b="1" dirty="0" smtClean="0">
                <a:solidFill>
                  <a:srgbClr val="00FF99"/>
                </a:solidFill>
              </a:rPr>
            </a:br>
            <a:r>
              <a:rPr lang="en-US" sz="3200" b="1" dirty="0" smtClean="0">
                <a:solidFill>
                  <a:srgbClr val="00FF99"/>
                </a:solidFill>
              </a:rPr>
              <a:t>… </a:t>
            </a:r>
            <a:r>
              <a:rPr lang="en-US" sz="2800" b="1" i="1" dirty="0" smtClean="0">
                <a:solidFill>
                  <a:srgbClr val="00FF99"/>
                </a:solidFill>
              </a:rPr>
              <a:t>an extraordinary resource</a:t>
            </a:r>
            <a:endParaRPr lang="en-US" sz="2800" b="1" i="1" dirty="0">
              <a:solidFill>
                <a:srgbClr val="00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443" y="1318417"/>
            <a:ext cx="7741557" cy="5158583"/>
          </a:xfrm>
        </p:spPr>
        <p:txBody>
          <a:bodyPr>
            <a:normAutofit/>
          </a:bodyPr>
          <a:lstStyle/>
          <a:p>
            <a:pPr lvl="8"/>
            <a:endParaRPr lang="en-US" dirty="0" smtClean="0"/>
          </a:p>
          <a:p>
            <a:pPr marL="3657600" lvl="8" indent="0">
              <a:buNone/>
            </a:pPr>
            <a:endParaRPr lang="en-US" dirty="0" smtClean="0"/>
          </a:p>
          <a:p>
            <a:pPr lvl="8"/>
            <a:endParaRPr lang="en-US" dirty="0"/>
          </a:p>
          <a:p>
            <a:pPr lvl="8"/>
            <a:r>
              <a:rPr lang="en-US" sz="2600" dirty="0" smtClean="0"/>
              <a:t>Spans </a:t>
            </a:r>
            <a:r>
              <a:rPr lang="en-US" sz="2600" b="1" dirty="0" smtClean="0"/>
              <a:t>13,500</a:t>
            </a:r>
            <a:r>
              <a:rPr lang="en-US" sz="2600" dirty="0" smtClean="0"/>
              <a:t> sq. miles</a:t>
            </a:r>
          </a:p>
          <a:p>
            <a:pPr marL="3657600" lvl="8" indent="0">
              <a:buNone/>
            </a:pPr>
            <a:endParaRPr lang="en-US" sz="1100" dirty="0" smtClean="0"/>
          </a:p>
          <a:p>
            <a:pPr lvl="8"/>
            <a:r>
              <a:rPr lang="en-US" sz="2600" dirty="0" smtClean="0"/>
              <a:t>Provides drinking water for ~ </a:t>
            </a:r>
            <a:r>
              <a:rPr lang="en-US" sz="2600" b="1" dirty="0" smtClean="0"/>
              <a:t>15M</a:t>
            </a:r>
            <a:r>
              <a:rPr lang="en-US" sz="2600" dirty="0" smtClean="0"/>
              <a:t> people</a:t>
            </a:r>
          </a:p>
          <a:p>
            <a:pPr marL="3657600" lvl="8" indent="0">
              <a:buNone/>
            </a:pPr>
            <a:endParaRPr lang="en-US" sz="1100" dirty="0" smtClean="0"/>
          </a:p>
          <a:p>
            <a:pPr lvl="8"/>
            <a:r>
              <a:rPr lang="en-US" sz="2400" dirty="0" smtClean="0"/>
              <a:t>Enables </a:t>
            </a:r>
            <a:r>
              <a:rPr lang="en-US" sz="2400" b="1" dirty="0" smtClean="0"/>
              <a:t>$25B/</a:t>
            </a:r>
            <a:r>
              <a:rPr lang="en-US" sz="2400" b="1" dirty="0" err="1" smtClean="0"/>
              <a:t>yr</a:t>
            </a:r>
            <a:r>
              <a:rPr lang="en-US" sz="2400" b="1" dirty="0" smtClean="0"/>
              <a:t>  </a:t>
            </a:r>
            <a:r>
              <a:rPr lang="en-US" sz="2400" dirty="0" smtClean="0"/>
              <a:t>business</a:t>
            </a:r>
          </a:p>
          <a:p>
            <a:pPr lvl="8"/>
            <a:endParaRPr lang="en-US" sz="1000" dirty="0"/>
          </a:p>
          <a:p>
            <a:pPr lvl="8"/>
            <a:r>
              <a:rPr lang="en-US" sz="2400" dirty="0" smtClean="0"/>
              <a:t>Supports globally rare species &amp; habitats</a:t>
            </a:r>
          </a:p>
          <a:p>
            <a:pPr marL="3657600" lvl="8" indent="0">
              <a:buNone/>
            </a:pPr>
            <a:endParaRPr lang="en-US" sz="1000" dirty="0"/>
          </a:p>
          <a:p>
            <a:pPr lvl="8"/>
            <a:r>
              <a:rPr lang="en-US" sz="2400" dirty="0" smtClean="0"/>
              <a:t>Offers abundant recreation</a:t>
            </a:r>
          </a:p>
          <a:p>
            <a:pPr marL="3657600" lvl="8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03" y="1143000"/>
            <a:ext cx="348429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33" y="990600"/>
            <a:ext cx="400843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97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"/>
            <a:ext cx="6019800" cy="297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dirty="0" smtClean="0">
              <a:solidFill>
                <a:srgbClr val="00FF99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FF99"/>
                </a:solidFill>
              </a:rPr>
              <a:t>      Targeting </a:t>
            </a:r>
            <a:r>
              <a:rPr lang="en-US" sz="2400" b="1" dirty="0">
                <a:solidFill>
                  <a:srgbClr val="00FF99"/>
                </a:solidFill>
              </a:rPr>
              <a:t>specific </a:t>
            </a:r>
            <a:endParaRPr lang="en-US" sz="2400" b="1" dirty="0" smtClean="0">
              <a:solidFill>
                <a:srgbClr val="00FF99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FF99"/>
                </a:solidFill>
              </a:rPr>
              <a:t>       watershed stressors:</a:t>
            </a:r>
            <a:endParaRPr lang="en-US" sz="2400" i="1" dirty="0" smtClean="0"/>
          </a:p>
          <a:p>
            <a:pPr lvl="1"/>
            <a:r>
              <a:rPr lang="en-US" sz="2000" b="1" dirty="0" smtClean="0"/>
              <a:t>Headwaters Forest  loss/fragmentation</a:t>
            </a:r>
          </a:p>
          <a:p>
            <a:pPr lvl="1"/>
            <a:r>
              <a:rPr lang="en-US" sz="2000" b="1" dirty="0" smtClean="0"/>
              <a:t>Stormwater  run-off  (volume </a:t>
            </a:r>
            <a:r>
              <a:rPr lang="en-US" sz="2000" b="1" dirty="0"/>
              <a:t>&amp;</a:t>
            </a:r>
            <a:r>
              <a:rPr lang="en-US" sz="2000" b="1" dirty="0" smtClean="0"/>
              <a:t> NPSP)</a:t>
            </a:r>
            <a:endParaRPr lang="en-US" sz="2000" b="1" dirty="0"/>
          </a:p>
          <a:p>
            <a:pPr lvl="1"/>
            <a:r>
              <a:rPr lang="en-US" sz="2000" b="1" dirty="0"/>
              <a:t>Agricultural </a:t>
            </a:r>
            <a:r>
              <a:rPr lang="en-US" sz="2000" b="1" dirty="0" smtClean="0"/>
              <a:t> run-off  (NPSP </a:t>
            </a:r>
            <a:r>
              <a:rPr lang="en-US" sz="2000" b="1" dirty="0"/>
              <a:t>&amp;</a:t>
            </a:r>
            <a:r>
              <a:rPr lang="en-US" sz="2000" b="1" dirty="0" smtClean="0"/>
              <a:t> volume)</a:t>
            </a:r>
            <a:endParaRPr lang="en-US" sz="2000" b="1" dirty="0"/>
          </a:p>
          <a:p>
            <a:pPr lvl="1"/>
            <a:r>
              <a:rPr lang="en-US" sz="2000" b="1" dirty="0" smtClean="0"/>
              <a:t>Sustainable aquifer  (pollution  &amp;  depletion)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64865" y="85107"/>
            <a:ext cx="2467546" cy="1616736"/>
            <a:chOff x="6512465" y="85107"/>
            <a:chExt cx="2467546" cy="1616736"/>
          </a:xfrm>
        </p:grpSpPr>
        <p:pic>
          <p:nvPicPr>
            <p:cNvPr id="7174" name="Picture 6" descr="http://4.bp.blogspot.com/-dp98brH3IPs/UmFN9t0MtmI/AAAAAAAAAfc/5roJI77rUGE/s1600/P1020018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12465" y="85107"/>
              <a:ext cx="2372726" cy="1616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040330" y="1447800"/>
              <a:ext cx="93968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prstClr val="white"/>
                  </a:solidFill>
                </a:rPr>
                <a:t>(source: DRN)</a:t>
              </a:r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29400" y="1752600"/>
            <a:ext cx="2503011" cy="1735363"/>
            <a:chOff x="6477000" y="2099953"/>
            <a:chExt cx="2503011" cy="1735363"/>
          </a:xfrm>
        </p:grpSpPr>
        <p:pic>
          <p:nvPicPr>
            <p:cNvPr id="7172" name="Picture 4" descr="P:\Programs\Watershed Protection\Cluster Media Packet\Cluster Pictures\USP_LANDSCAPE_suburban_office_park(PEC)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77000" y="2099953"/>
              <a:ext cx="2444857" cy="1710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077200" y="3581400"/>
              <a:ext cx="90281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dirty="0" smtClean="0">
                  <a:solidFill>
                    <a:prstClr val="black"/>
                  </a:solidFill>
                </a:rPr>
                <a:t>(source: PEC)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52630" y="3538847"/>
            <a:ext cx="2491003" cy="1701716"/>
            <a:chOff x="6500230" y="4109359"/>
            <a:chExt cx="2491003" cy="1701716"/>
          </a:xfrm>
        </p:grpSpPr>
        <p:pic>
          <p:nvPicPr>
            <p:cNvPr id="7171" name="Picture 3" descr="P:\Programs\Watershed Protection\Cluster Media Packet\Cluster Pictures\BC - STRESSOR-cow in stream(BC)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00230" y="4109359"/>
              <a:ext cx="2421627" cy="169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077200" y="5557159"/>
              <a:ext cx="91403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dirty="0" smtClean="0">
                  <a:solidFill>
                    <a:prstClr val="black"/>
                  </a:solidFill>
                </a:rPr>
                <a:t>(source: BCC)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64865" y="5268891"/>
            <a:ext cx="2479135" cy="1514258"/>
            <a:chOff x="6512465" y="5268891"/>
            <a:chExt cx="2479135" cy="1514258"/>
          </a:xfrm>
        </p:grpSpPr>
        <p:pic>
          <p:nvPicPr>
            <p:cNvPr id="7176" name="Picture 8" descr="http://www.pinelandsalliance.org/images/artinline/artinline_291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12465" y="5268891"/>
              <a:ext cx="2409392" cy="151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8079171" y="6529233"/>
              <a:ext cx="91242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dirty="0" smtClean="0">
                  <a:solidFill>
                    <a:prstClr val="black"/>
                  </a:solidFill>
                </a:rPr>
                <a:t>(source: PPA)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757648"/>
            <a:ext cx="3200400" cy="394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99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1457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705600" y="3048000"/>
            <a:ext cx="1066800" cy="873457"/>
          </a:xfrm>
          <a:prstGeom prst="ellipse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81200" y="3043451"/>
            <a:ext cx="1066800" cy="873457"/>
          </a:xfrm>
          <a:prstGeom prst="ellipse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7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229600" cy="533400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sz="2400" b="1" dirty="0" smtClean="0">
                <a:ea typeface="+mj-ea"/>
              </a:rPr>
              <a:t>                         </a:t>
            </a:r>
            <a:r>
              <a:rPr lang="en-US" sz="2400" b="1" dirty="0" smtClean="0">
                <a:solidFill>
                  <a:srgbClr val="00FF99"/>
                </a:solidFill>
                <a:ea typeface="+mj-ea"/>
              </a:rPr>
              <a:t>Criteria for </a:t>
            </a:r>
            <a:r>
              <a:rPr lang="en-US" sz="2400" b="1" dirty="0">
                <a:solidFill>
                  <a:srgbClr val="00FF99"/>
                </a:solidFill>
              </a:rPr>
              <a:t>Watershed </a:t>
            </a:r>
            <a:r>
              <a:rPr lang="en-US" sz="2400" b="1" dirty="0" smtClean="0">
                <a:solidFill>
                  <a:srgbClr val="00FF99"/>
                </a:solidFill>
              </a:rPr>
              <a:t>Investments</a:t>
            </a:r>
            <a:endParaRPr lang="en-US" sz="2400" b="1" dirty="0">
              <a:solidFill>
                <a:srgbClr val="00FF99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4419600" cy="2667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Potential for Significant Impact</a:t>
            </a:r>
          </a:p>
          <a:p>
            <a:pPr eaLnBrk="1" hangingPunct="1"/>
            <a:r>
              <a:rPr lang="en-US" sz="2400" dirty="0" smtClean="0"/>
              <a:t>Urgency to Act</a:t>
            </a:r>
          </a:p>
          <a:p>
            <a:pPr eaLnBrk="1" hangingPunct="1"/>
            <a:r>
              <a:rPr lang="en-US" sz="2400" dirty="0" smtClean="0"/>
              <a:t>Organization Capacity</a:t>
            </a:r>
          </a:p>
          <a:p>
            <a:pPr eaLnBrk="1" hangingPunct="1"/>
            <a:r>
              <a:rPr lang="en-US" sz="2400" dirty="0" smtClean="0"/>
              <a:t>Cost Efficiency</a:t>
            </a:r>
          </a:p>
          <a:p>
            <a:pPr eaLnBrk="1" hangingPunct="1"/>
            <a:r>
              <a:rPr lang="en-US" sz="2400" dirty="0" smtClean="0"/>
              <a:t>Ability to Measure Impact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76801" y="2209799"/>
            <a:ext cx="4054292" cy="316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williampennfoundation.org/images/logo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" y="0"/>
            <a:ext cx="266046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5377190"/>
            <a:ext cx="4359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Delaware Water Gap National Recreation Area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7186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81000"/>
            <a:ext cx="6553200" cy="228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600" b="1" i="1" dirty="0"/>
          </a:p>
          <a:p>
            <a:r>
              <a:rPr lang="en-US" sz="1600" b="1" i="1" dirty="0" smtClean="0"/>
              <a:t>Target and Prioritize</a:t>
            </a:r>
            <a:r>
              <a:rPr lang="en-US" sz="1600" b="1" dirty="0" smtClean="0"/>
              <a:t> </a:t>
            </a:r>
            <a:r>
              <a:rPr lang="en-US" sz="1600" dirty="0"/>
              <a:t>places </a:t>
            </a:r>
            <a:r>
              <a:rPr lang="en-US" sz="1600" dirty="0" smtClean="0"/>
              <a:t>and issues, driven by science and data</a:t>
            </a:r>
          </a:p>
          <a:p>
            <a:r>
              <a:rPr lang="en-US" sz="1600" b="1" i="1" dirty="0" smtClean="0"/>
              <a:t>Identify </a:t>
            </a:r>
            <a:r>
              <a:rPr lang="en-US" sz="1600" i="1" dirty="0"/>
              <a:t>baseline </a:t>
            </a:r>
            <a:r>
              <a:rPr lang="en-US" sz="1600" i="1" dirty="0" smtClean="0"/>
              <a:t>and changing conditions </a:t>
            </a:r>
          </a:p>
          <a:p>
            <a:r>
              <a:rPr lang="en-US" sz="1600" b="1" i="1" dirty="0" smtClean="0"/>
              <a:t>Fund</a:t>
            </a:r>
            <a:r>
              <a:rPr lang="en-US" sz="1600" b="1" dirty="0" smtClean="0"/>
              <a:t> </a:t>
            </a:r>
            <a:r>
              <a:rPr lang="en-US" sz="1600" dirty="0"/>
              <a:t>strong and effective </a:t>
            </a:r>
            <a:r>
              <a:rPr lang="en-US" sz="1600" dirty="0" smtClean="0"/>
              <a:t>organizations </a:t>
            </a:r>
            <a:endParaRPr lang="en-US" sz="1600" i="1" dirty="0" smtClean="0"/>
          </a:p>
          <a:p>
            <a:r>
              <a:rPr lang="en-US" sz="1600" b="1" i="1" dirty="0"/>
              <a:t>M</a:t>
            </a:r>
            <a:r>
              <a:rPr lang="en-US" sz="1600" b="1" i="1" dirty="0" smtClean="0"/>
              <a:t>onitor </a:t>
            </a:r>
            <a:r>
              <a:rPr lang="en-US" sz="1600" i="1" dirty="0"/>
              <a:t>change and impact of </a:t>
            </a:r>
            <a:r>
              <a:rPr lang="en-US" sz="1600" i="1" dirty="0" smtClean="0"/>
              <a:t>interventions</a:t>
            </a:r>
            <a:endParaRPr lang="en-US" sz="1600" dirty="0" smtClean="0"/>
          </a:p>
          <a:p>
            <a:r>
              <a:rPr lang="en-US" sz="1600" b="1" i="1" dirty="0" smtClean="0"/>
              <a:t>Leverage </a:t>
            </a:r>
            <a:r>
              <a:rPr lang="en-US" sz="1600" i="1" dirty="0" smtClean="0"/>
              <a:t>other work by </a:t>
            </a:r>
            <a:r>
              <a:rPr lang="en-US" sz="1600" i="1" dirty="0"/>
              <a:t>public and private </a:t>
            </a:r>
            <a:r>
              <a:rPr lang="en-US" sz="1600" i="1" dirty="0" smtClean="0"/>
              <a:t>funders</a:t>
            </a:r>
          </a:p>
          <a:p>
            <a:r>
              <a:rPr lang="en-US" sz="1600" b="1" i="1" dirty="0" smtClean="0"/>
              <a:t>Share learning </a:t>
            </a:r>
            <a:r>
              <a:rPr lang="en-US" sz="1600" i="1" dirty="0" smtClean="0"/>
              <a:t>to strengthen impact, encouraging replication</a:t>
            </a:r>
            <a:r>
              <a:rPr lang="en-US" sz="1600" i="1" dirty="0"/>
              <a:t/>
            </a:r>
            <a:br>
              <a:rPr lang="en-US" sz="1600" i="1" dirty="0"/>
            </a:br>
            <a:endParaRPr lang="en-US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628" y="2895600"/>
            <a:ext cx="5720972" cy="381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04022"/>
            <a:ext cx="294803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32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31943" y="89474"/>
            <a:ext cx="8935857" cy="586769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0FF99"/>
                </a:solidFill>
              </a:rPr>
              <a:t>Delaware River Watershed Initiative - Clusters</a:t>
            </a:r>
            <a:endParaRPr lang="en-US" sz="2400" b="1" i="1" dirty="0">
              <a:solidFill>
                <a:srgbClr val="00FF9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FFA8-6E9E-4343-8A59-75420A8A816D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4706541"/>
            <a:ext cx="3352800" cy="1969770"/>
          </a:xfrm>
          <a:prstGeom prst="rect">
            <a:avLst/>
          </a:prstGeom>
          <a:ln w="38100">
            <a:solidFill>
              <a:srgbClr val="00FF99"/>
            </a:solidFill>
          </a:ln>
        </p:spPr>
        <p:txBody>
          <a:bodyPr wrap="square">
            <a:spAutoFit/>
          </a:bodyPr>
          <a:lstStyle/>
          <a:p>
            <a:endParaRPr lang="en-US" sz="1000" b="1" dirty="0" smtClean="0"/>
          </a:p>
          <a:p>
            <a:pPr algn="ctr"/>
            <a:r>
              <a:rPr lang="en-US" sz="1400" b="1" i="1" dirty="0" smtClean="0"/>
              <a:t>GOAL</a:t>
            </a:r>
            <a:r>
              <a:rPr lang="en-US" sz="1400" i="1" dirty="0" smtClean="0"/>
              <a:t>:</a:t>
            </a:r>
          </a:p>
          <a:p>
            <a:pPr algn="ctr"/>
            <a:r>
              <a:rPr lang="en-US" sz="1400" i="1" dirty="0" smtClean="0"/>
              <a:t>Ensure a </a:t>
            </a:r>
          </a:p>
          <a:p>
            <a:pPr algn="ctr"/>
            <a:r>
              <a:rPr lang="en-US" b="1" i="1" dirty="0" smtClean="0"/>
              <a:t>sufficient </a:t>
            </a:r>
            <a:r>
              <a:rPr lang="en-US" b="1" i="1" dirty="0"/>
              <a:t>supply of clean water </a:t>
            </a:r>
            <a:r>
              <a:rPr lang="en-US" sz="1400" i="1" dirty="0"/>
              <a:t>through </a:t>
            </a:r>
            <a:r>
              <a:rPr lang="en-US" sz="1400" i="1" dirty="0" smtClean="0"/>
              <a:t>ecosystem services </a:t>
            </a:r>
          </a:p>
          <a:p>
            <a:pPr algn="ctr"/>
            <a:r>
              <a:rPr lang="en-US" sz="1400" i="1" dirty="0" smtClean="0"/>
              <a:t>provided </a:t>
            </a:r>
            <a:r>
              <a:rPr lang="en-US" sz="1400" i="1" dirty="0"/>
              <a:t>by adequately </a:t>
            </a:r>
            <a:endParaRPr lang="en-US" sz="1400" i="1" dirty="0" smtClean="0"/>
          </a:p>
          <a:p>
            <a:pPr algn="ctr"/>
            <a:r>
              <a:rPr lang="en-US" b="1" i="1" dirty="0" smtClean="0"/>
              <a:t>protected </a:t>
            </a:r>
            <a:r>
              <a:rPr lang="en-US" b="1" i="1" dirty="0"/>
              <a:t>and restored </a:t>
            </a:r>
            <a:endParaRPr lang="en-US" b="1" i="1" dirty="0" smtClean="0"/>
          </a:p>
          <a:p>
            <a:pPr algn="ctr"/>
            <a:r>
              <a:rPr lang="en-US" b="1" i="1" dirty="0" smtClean="0"/>
              <a:t>watersheds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48819"/>
            <a:ext cx="3057225" cy="3956410"/>
          </a:xfrm>
          <a:prstGeom prst="rect">
            <a:avLst/>
          </a:prstGeom>
        </p:spPr>
      </p:pic>
      <p:pic>
        <p:nvPicPr>
          <p:cNvPr id="1031" name="Picture 7" descr="P:\Programs\Watershed Protection\Cluster Media Packet\Cluster Pictures\NJH_LANDSCAPE_TLC-NJ Lubbers Run Greenway-Upper Musconetcong(LCNJ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399" y="2682239"/>
            <a:ext cx="731520" cy="5486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050861" y="685800"/>
            <a:ext cx="4724400" cy="6113930"/>
            <a:chOff x="4050861" y="820270"/>
            <a:chExt cx="4724400" cy="6113930"/>
          </a:xfrm>
        </p:grpSpPr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050861" y="820270"/>
              <a:ext cx="4724400" cy="6113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 descr="C:\Users\nboon\Pictures\MS_RIGHT-LANDSCAPE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5413" y="2407919"/>
              <a:ext cx="786784" cy="54864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nboon\Pictures\KCA_LANDSCAPE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6230470"/>
              <a:ext cx="823820" cy="54864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nboon\Pictures\Rowers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028212"/>
              <a:ext cx="822959" cy="54864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P:\Programs\Watershed Protection\Cluster Media Packet\Cluster Pictures\UL_LANDSCAPE_Lehigh_Gorge_state_park(WC)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600200"/>
              <a:ext cx="823198" cy="54864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P:\Programs\Watershed Protection\Cluster Media Packet\Cluster Pictures\BC LANDSCAPE farm on hill(BC)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846" y="4797078"/>
              <a:ext cx="731594" cy="54864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P:\Programs\Watershed Protection\Cluster Media Packet\Cluster Pictures\PK_LANDSCAPE_Winter Rushing Water over rocks(DHC)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2077" y="2682239"/>
              <a:ext cx="731520" cy="54864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P:\Programs\Watershed Protection\Cluster Media Packet\Cluster Pictures\SH_Landscape(NLT).jpg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886200"/>
              <a:ext cx="730043" cy="54864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140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75590"/>
            <a:ext cx="3829095" cy="134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www.williampennfoundation.org/images/logo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" y="0"/>
            <a:ext cx="266046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" y="1524000"/>
            <a:ext cx="9137469" cy="3657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400" b="1" i="1" dirty="0" smtClean="0">
                <a:solidFill>
                  <a:srgbClr val="00FF99"/>
                </a:solidFill>
              </a:rPr>
              <a:t>      INITATIVE’S  FOUNDATIONAL  CORNERSTONES</a:t>
            </a:r>
            <a:endParaRPr lang="en-US" sz="1000" b="1" dirty="0" smtClean="0">
              <a:solidFill>
                <a:prstClr val="black"/>
              </a:solidFill>
            </a:endParaRP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Targeting </a:t>
            </a:r>
            <a:r>
              <a:rPr lang="en-US" sz="2400" dirty="0">
                <a:solidFill>
                  <a:prstClr val="black"/>
                </a:solidFill>
              </a:rPr>
              <a:t>– </a:t>
            </a:r>
            <a:r>
              <a:rPr lang="en-US" sz="1600" i="1" dirty="0" smtClean="0">
                <a:solidFill>
                  <a:prstClr val="black"/>
                </a:solidFill>
              </a:rPr>
              <a:t>can work be focused to ensure cumulative benefits ?</a:t>
            </a:r>
            <a:endParaRPr lang="en-US" sz="1600" i="1" dirty="0">
              <a:solidFill>
                <a:prstClr val="black"/>
              </a:solidFill>
            </a:endParaRP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Scale -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1600" i="1" dirty="0">
                <a:solidFill>
                  <a:prstClr val="black"/>
                </a:solidFill>
              </a:rPr>
              <a:t>can </a:t>
            </a:r>
            <a:r>
              <a:rPr lang="en-US" sz="1600" i="1" dirty="0" smtClean="0">
                <a:solidFill>
                  <a:prstClr val="black"/>
                </a:solidFill>
              </a:rPr>
              <a:t>work </a:t>
            </a:r>
            <a:r>
              <a:rPr lang="en-US" sz="1600" i="1" dirty="0">
                <a:solidFill>
                  <a:prstClr val="black"/>
                </a:solidFill>
              </a:rPr>
              <a:t>make a difference given the </a:t>
            </a:r>
            <a:r>
              <a:rPr lang="en-US" sz="1600" i="1" dirty="0" smtClean="0">
                <a:solidFill>
                  <a:prstClr val="black"/>
                </a:solidFill>
              </a:rPr>
              <a:t>scale &amp; stressors </a:t>
            </a:r>
            <a:r>
              <a:rPr lang="en-US" sz="1600" i="1" dirty="0">
                <a:solidFill>
                  <a:prstClr val="black"/>
                </a:solidFill>
              </a:rPr>
              <a:t>of the </a:t>
            </a:r>
            <a:r>
              <a:rPr lang="en-US" sz="1600" i="1" dirty="0" smtClean="0">
                <a:solidFill>
                  <a:prstClr val="black"/>
                </a:solidFill>
              </a:rPr>
              <a:t>place or issue ?</a:t>
            </a:r>
            <a:endParaRPr lang="en-US" sz="1600" i="1" dirty="0">
              <a:solidFill>
                <a:prstClr val="black"/>
              </a:solidFill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Metrics</a:t>
            </a:r>
            <a:r>
              <a:rPr lang="en-US" sz="2400" dirty="0">
                <a:solidFill>
                  <a:prstClr val="black"/>
                </a:solidFill>
              </a:rPr>
              <a:t> – </a:t>
            </a:r>
            <a:r>
              <a:rPr lang="en-US" sz="1600" i="1" dirty="0">
                <a:solidFill>
                  <a:prstClr val="black"/>
                </a:solidFill>
              </a:rPr>
              <a:t>how will we know if the work is successful (or not</a:t>
            </a:r>
            <a:r>
              <a:rPr lang="en-US" sz="1600" i="1" dirty="0" smtClean="0">
                <a:solidFill>
                  <a:prstClr val="black"/>
                </a:solidFill>
              </a:rPr>
              <a:t>) ?</a:t>
            </a:r>
            <a:endParaRPr lang="en-US" sz="1600" i="1" dirty="0">
              <a:solidFill>
                <a:prstClr val="black"/>
              </a:solidFill>
            </a:endParaRP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Replication </a:t>
            </a:r>
            <a:r>
              <a:rPr lang="en-US" sz="2400" dirty="0" smtClean="0">
                <a:solidFill>
                  <a:prstClr val="black"/>
                </a:solidFill>
              </a:rPr>
              <a:t>– </a:t>
            </a:r>
            <a:r>
              <a:rPr lang="en-US" sz="1600" i="1" dirty="0" smtClean="0">
                <a:solidFill>
                  <a:prstClr val="black"/>
                </a:solidFill>
              </a:rPr>
              <a:t>strategy to expand successful work ?</a:t>
            </a:r>
            <a:r>
              <a:rPr lang="en-US" sz="1600" b="1" i="1" dirty="0" smtClean="0">
                <a:solidFill>
                  <a:prstClr val="black"/>
                </a:solidFill>
              </a:rPr>
              <a:t> </a:t>
            </a:r>
            <a:endParaRPr lang="en-US" sz="1600" b="1" i="1" dirty="0">
              <a:solidFill>
                <a:prstClr val="black"/>
              </a:solidFill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Capacity </a:t>
            </a:r>
            <a:r>
              <a:rPr lang="en-US" sz="2400" dirty="0">
                <a:solidFill>
                  <a:prstClr val="black"/>
                </a:solidFill>
              </a:rPr>
              <a:t>– </a:t>
            </a:r>
            <a:r>
              <a:rPr lang="en-US" sz="1600" i="1" dirty="0" smtClean="0">
                <a:solidFill>
                  <a:prstClr val="black"/>
                </a:solidFill>
              </a:rPr>
              <a:t>can </a:t>
            </a:r>
            <a:r>
              <a:rPr lang="en-US" sz="1600" i="1" dirty="0">
                <a:solidFill>
                  <a:prstClr val="black"/>
                </a:solidFill>
              </a:rPr>
              <a:t>someone </a:t>
            </a:r>
            <a:r>
              <a:rPr lang="en-US" sz="1600" i="1" dirty="0" smtClean="0">
                <a:solidFill>
                  <a:prstClr val="black"/>
                </a:solidFill>
              </a:rPr>
              <a:t>delivering work at a scale to have impact ?</a:t>
            </a:r>
            <a:endParaRPr lang="en-US" sz="1600" i="1" dirty="0">
              <a:solidFill>
                <a:prstClr val="black"/>
              </a:solidFill>
            </a:endParaRP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Alignment/Leverage 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– </a:t>
            </a:r>
            <a:r>
              <a:rPr lang="en-US" sz="1600" i="1" dirty="0" smtClean="0">
                <a:solidFill>
                  <a:prstClr val="black"/>
                </a:solidFill>
              </a:rPr>
              <a:t>can </a:t>
            </a:r>
            <a:r>
              <a:rPr lang="en-US" sz="1600" i="1" dirty="0">
                <a:solidFill>
                  <a:prstClr val="black"/>
                </a:solidFill>
              </a:rPr>
              <a:t>work </a:t>
            </a:r>
            <a:r>
              <a:rPr lang="en-US" sz="1600" i="1" dirty="0" smtClean="0">
                <a:solidFill>
                  <a:prstClr val="black"/>
                </a:solidFill>
              </a:rPr>
              <a:t>align to </a:t>
            </a:r>
            <a:r>
              <a:rPr lang="en-US" sz="1600" i="1" dirty="0">
                <a:solidFill>
                  <a:prstClr val="black"/>
                </a:solidFill>
              </a:rPr>
              <a:t>magnify </a:t>
            </a:r>
            <a:r>
              <a:rPr lang="en-US" sz="1600" i="1" dirty="0" smtClean="0">
                <a:solidFill>
                  <a:prstClr val="black"/>
                </a:solidFill>
              </a:rPr>
              <a:t>impact/improve efficiency/effectiveness ?</a:t>
            </a:r>
            <a:endParaRPr lang="en-US" sz="1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565" y="4953000"/>
            <a:ext cx="5673635" cy="179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90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382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FF99"/>
                </a:solidFill>
              </a:rPr>
              <a:t>2014 – </a:t>
            </a:r>
            <a:r>
              <a:rPr lang="en-US" sz="2800" b="1" dirty="0" err="1" smtClean="0">
                <a:solidFill>
                  <a:srgbClr val="00FF99"/>
                </a:solidFill>
              </a:rPr>
              <a:t>Wm</a:t>
            </a:r>
            <a:r>
              <a:rPr lang="en-US" sz="2800" b="1" dirty="0" smtClean="0">
                <a:solidFill>
                  <a:srgbClr val="00FF99"/>
                </a:solidFill>
              </a:rPr>
              <a:t> PENN FOUNDATION granted :</a:t>
            </a:r>
          </a:p>
          <a:p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OVER </a:t>
            </a:r>
            <a:r>
              <a:rPr lang="en-US" b="1" dirty="0" smtClean="0"/>
              <a:t> $</a:t>
            </a:r>
            <a:r>
              <a:rPr lang="en-US" b="1" dirty="0"/>
              <a:t>35M </a:t>
            </a:r>
            <a:r>
              <a:rPr lang="en-US" b="1" dirty="0" smtClean="0"/>
              <a:t> in  OP </a:t>
            </a:r>
            <a:r>
              <a:rPr lang="en-US" b="1" dirty="0"/>
              <a:t>&amp; CAPITAL FUNDS  </a:t>
            </a:r>
            <a:r>
              <a:rPr lang="en-US" b="1" dirty="0" smtClean="0"/>
              <a:t>(3-yr investment)</a:t>
            </a:r>
          </a:p>
          <a:p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u="sng" dirty="0" smtClean="0"/>
              <a:t>OF WHICH</a:t>
            </a:r>
            <a:r>
              <a:rPr lang="en-US" b="1" i="1" dirty="0" smtClean="0"/>
              <a:t>   </a:t>
            </a:r>
            <a:r>
              <a:rPr lang="en-US" b="1" dirty="0" smtClean="0">
                <a:solidFill>
                  <a:srgbClr val="00FF99"/>
                </a:solidFill>
              </a:rPr>
              <a:t>$9M  </a:t>
            </a:r>
            <a:r>
              <a:rPr lang="en-US" b="1" dirty="0" smtClean="0"/>
              <a:t>is via  OSI  for  COMPETETIVE   </a:t>
            </a:r>
            <a:r>
              <a:rPr lang="en-US" b="1" i="1" u="sng" dirty="0" smtClean="0"/>
              <a:t>LAND PROTECTION </a:t>
            </a:r>
            <a:r>
              <a:rPr lang="en-US" b="1" i="1" dirty="0" smtClean="0"/>
              <a:t>  </a:t>
            </a:r>
            <a:r>
              <a:rPr lang="en-US" b="1" dirty="0" smtClean="0"/>
              <a:t>CAPITAL</a:t>
            </a:r>
          </a:p>
          <a:p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FF99"/>
                </a:solidFill>
              </a:rPr>
              <a:t>$7M  </a:t>
            </a:r>
            <a:r>
              <a:rPr lang="en-US" b="1" dirty="0" smtClean="0"/>
              <a:t>is via  NFWF  for  COMPETETIVE   </a:t>
            </a:r>
            <a:r>
              <a:rPr lang="en-US" b="1" i="1" u="sng" dirty="0" smtClean="0"/>
              <a:t>RESTORATION </a:t>
            </a:r>
            <a:r>
              <a:rPr lang="en-US" b="1" i="1" dirty="0" smtClean="0"/>
              <a:t>  </a:t>
            </a:r>
            <a:r>
              <a:rPr lang="en-US" b="1" dirty="0" smtClean="0"/>
              <a:t>CAPITAL</a:t>
            </a:r>
          </a:p>
          <a:p>
            <a:endParaRPr lang="en-US" sz="1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&amp; </a:t>
            </a:r>
            <a:r>
              <a:rPr lang="en-US" b="1" dirty="0" smtClean="0">
                <a:solidFill>
                  <a:srgbClr val="00FF99"/>
                </a:solidFill>
              </a:rPr>
              <a:t>OVER </a:t>
            </a:r>
            <a:r>
              <a:rPr lang="en-US" b="1" dirty="0">
                <a:solidFill>
                  <a:srgbClr val="00FF99"/>
                </a:solidFill>
              </a:rPr>
              <a:t>$14M </a:t>
            </a:r>
            <a:r>
              <a:rPr lang="en-US" b="1" dirty="0" smtClean="0"/>
              <a:t>is for </a:t>
            </a:r>
            <a:r>
              <a:rPr lang="en-US" b="1" dirty="0"/>
              <a:t>3-YR OPERATIONAL FUNDS </a:t>
            </a:r>
            <a:r>
              <a:rPr lang="en-US" b="1" dirty="0" smtClean="0"/>
              <a:t>to </a:t>
            </a:r>
            <a:r>
              <a:rPr lang="en-US" b="1" dirty="0">
                <a:solidFill>
                  <a:srgbClr val="00FF99"/>
                </a:solidFill>
              </a:rPr>
              <a:t>43 </a:t>
            </a:r>
            <a:r>
              <a:rPr lang="en-US" b="1" dirty="0" smtClean="0"/>
              <a:t>CONSERVATION NONPROFITS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7951038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9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3814</TotalTime>
  <Words>459</Words>
  <Application>Microsoft Macintosh PowerPoint</Application>
  <PresentationFormat>On-screen Show (4:3)</PresentationFormat>
  <Paragraphs>114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Delaware River Watershed … an extraordinary resource</vt:lpstr>
      <vt:lpstr>PowerPoint Presentation</vt:lpstr>
      <vt:lpstr>PowerPoint Presentation</vt:lpstr>
      <vt:lpstr>                         Criteria for Watershed Investments</vt:lpstr>
      <vt:lpstr>PowerPoint Presentation</vt:lpstr>
      <vt:lpstr>Delaware River Watershed Initiative - Clusters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Howell</dc:creator>
  <cp:lastModifiedBy>Christene Jennings</cp:lastModifiedBy>
  <cp:revision>287</cp:revision>
  <cp:lastPrinted>2014-08-19T17:52:45Z</cp:lastPrinted>
  <dcterms:created xsi:type="dcterms:W3CDTF">2013-02-01T15:36:00Z</dcterms:created>
  <dcterms:modified xsi:type="dcterms:W3CDTF">2014-09-29T13:08:44Z</dcterms:modified>
</cp:coreProperties>
</file>